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74" r:id="rId2"/>
    <p:sldMasterId id="2147483734" r:id="rId3"/>
    <p:sldMasterId id="2147483715" r:id="rId4"/>
  </p:sldMasterIdLst>
  <p:notesMasterIdLst>
    <p:notesMasterId r:id="rId25"/>
  </p:notesMasterIdLst>
  <p:handoutMasterIdLst>
    <p:handoutMasterId r:id="rId26"/>
  </p:handoutMasterIdLst>
  <p:sldIdLst>
    <p:sldId id="279" r:id="rId5"/>
    <p:sldId id="295" r:id="rId6"/>
    <p:sldId id="281" r:id="rId7"/>
    <p:sldId id="336" r:id="rId8"/>
    <p:sldId id="319" r:id="rId9"/>
    <p:sldId id="320" r:id="rId10"/>
    <p:sldId id="351" r:id="rId11"/>
    <p:sldId id="361" r:id="rId12"/>
    <p:sldId id="362" r:id="rId13"/>
    <p:sldId id="363" r:id="rId14"/>
    <p:sldId id="354" r:id="rId15"/>
    <p:sldId id="294" r:id="rId16"/>
    <p:sldId id="332" r:id="rId17"/>
    <p:sldId id="286" r:id="rId18"/>
    <p:sldId id="298" r:id="rId19"/>
    <p:sldId id="327" r:id="rId20"/>
    <p:sldId id="285" r:id="rId21"/>
    <p:sldId id="282" r:id="rId22"/>
    <p:sldId id="283" r:id="rId23"/>
    <p:sldId id="305" r:id="rId24"/>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4" pos="6595" userDrawn="1">
          <p15:clr>
            <a:srgbClr val="547EBF"/>
          </p15:clr>
        </p15:guide>
        <p15:guide id="7" pos="1987" userDrawn="1">
          <p15:clr>
            <a:srgbClr val="547EBF"/>
          </p15:clr>
        </p15:guide>
        <p15:guide id="11" orient="horz" pos="2160" userDrawn="1">
          <p15:clr>
            <a:srgbClr val="A4A3A4"/>
          </p15:clr>
        </p15:guide>
        <p15:guide id="12" orient="horz" pos="4982" userDrawn="1">
          <p15:clr>
            <a:srgbClr val="A4A3A4"/>
          </p15:clr>
        </p15:guide>
        <p15:guide id="13" orient="horz" pos="35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7F3F1"/>
    <a:srgbClr val="DBFBFB"/>
    <a:srgbClr val="EDF4FF"/>
    <a:srgbClr val="FFF0F6"/>
    <a:srgbClr val="E0DBDA"/>
    <a:srgbClr val="DCDCDC"/>
    <a:srgbClr val="87EDED"/>
    <a:srgbClr val="C9DEFF"/>
    <a:srgbClr val="E6D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6296"/>
  </p:normalViewPr>
  <p:slideViewPr>
    <p:cSldViewPr snapToObjects="1">
      <p:cViewPr varScale="1">
        <p:scale>
          <a:sx n="93" d="100"/>
          <a:sy n="93" d="100"/>
        </p:scale>
        <p:origin x="1080" y="192"/>
      </p:cViewPr>
      <p:guideLst>
        <p:guide pos="6595"/>
        <p:guide pos="1987"/>
        <p:guide orient="horz" pos="2160"/>
        <p:guide orient="horz" pos="4982"/>
        <p:guide orient="horz" pos="3571"/>
      </p:guideLst>
    </p:cSldViewPr>
  </p:slideViewPr>
  <p:notesTextViewPr>
    <p:cViewPr>
      <p:scale>
        <a:sx n="1" d="1"/>
        <a:sy n="1" d="1"/>
      </p:scale>
      <p:origin x="0" y="0"/>
    </p:cViewPr>
  </p:notesTextViewPr>
  <p:sorterViewPr>
    <p:cViewPr>
      <p:scale>
        <a:sx n="80" d="100"/>
        <a:sy n="80" d="100"/>
      </p:scale>
      <p:origin x="0" y="0"/>
    </p:cViewPr>
  </p:sorterViewPr>
  <p:notesViewPr>
    <p:cSldViewPr snapToObjects="1">
      <p:cViewPr varScale="1">
        <p:scale>
          <a:sx n="67" d="100"/>
          <a:sy n="67" d="100"/>
        </p:scale>
        <p:origin x="2376" y="84"/>
      </p:cViewPr>
      <p:guideLst/>
    </p:cSldViewPr>
  </p:notes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4/23/20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4/23/20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Master" Target="../slideMasters/slideMaster3.xml"/><Relationship Id="rId4" Type="http://schemas.openxmlformats.org/officeDocument/2006/relationships/image" Target="../media/image12.tif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Master" Target="../slideMasters/slideMaster3.xml"/><Relationship Id="rId4" Type="http://schemas.openxmlformats.org/officeDocument/2006/relationships/image" Target="../media/image12.tif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tiff"/><Relationship Id="rId4" Type="http://schemas.openxmlformats.org/officeDocument/2006/relationships/image" Target="../media/image5.tiff"/></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Master" Target="../slideMasters/slideMaster3.xml"/><Relationship Id="rId4" Type="http://schemas.openxmlformats.org/officeDocument/2006/relationships/image" Target="../media/image9.tiff"/></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Master" Target="../slideMasters/slideMaster1.xml"/><Relationship Id="rId4" Type="http://schemas.openxmlformats.org/officeDocument/2006/relationships/image" Target="../media/image9.tiff"/></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Master" Target="../slideMasters/slideMaster1.xml"/><Relationship Id="rId4" Type="http://schemas.openxmlformats.org/officeDocument/2006/relationships/image" Target="../media/image12.tiff"/></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5.tiff"/></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457200"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1119" b="0" i="0" dirty="0">
              <a:latin typeface="Arial Regular" charset="0"/>
            </a:endParaRPr>
          </a:p>
        </p:txBody>
      </p:sp>
      <p:grpSp>
        <p:nvGrpSpPr>
          <p:cNvPr id="3" name="Group 2"/>
          <p:cNvGrpSpPr/>
          <p:nvPr userDrawn="1"/>
        </p:nvGrpSpPr>
        <p:grpSpPr>
          <a:xfrm>
            <a:off x="0" y="-2542"/>
            <a:ext cx="14632940" cy="8232142"/>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7" y="920978"/>
              <a:ext cx="65" cy="215444"/>
            </a:xfrm>
            <a:prstGeom prst="rect">
              <a:avLst/>
            </a:prstGeom>
            <a:solidFill>
              <a:schemeClr val="tx1"/>
            </a:solidFill>
          </p:spPr>
          <p:txBody>
            <a:bodyPr wrap="none" lIns="0" tIns="0" rIns="0" bIns="0" rtlCol="0" anchor="ctr">
              <a:spAutoFit/>
            </a:bodyPr>
            <a:lstStyle/>
            <a:p>
              <a:pPr algn="ctr"/>
              <a:endParaRPr lang="en-US" sz="1400"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0"/>
              <a:ext cx="14630400" cy="8229600"/>
            </a:xfrm>
            <a:prstGeom prst="rect">
              <a:avLst/>
            </a:prstGeom>
            <a:solidFill>
              <a:schemeClr val="tx1">
                <a:alpha val="40000"/>
              </a:schemeClr>
            </a:solidFill>
          </p:spPr>
          <p:txBody>
            <a:bodyPr wrap="square" lIns="0" tIns="0" rIns="0" bIns="0" rtlCol="0" anchor="ctr">
              <a:spAutoFit/>
            </a:bodyPr>
            <a:lstStyle/>
            <a:p>
              <a:pPr algn="ctr"/>
              <a:endParaRPr lang="en-US" sz="1400"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5"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2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9"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21"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vert="horz" lIns="0" tIns="0" rIns="0" bIns="0" rtlCol="0" anchor="t">
            <a:noAutofit/>
          </a:bodyPr>
          <a:lstStyle>
            <a:lvl1pPr>
              <a:defRPr lang="en-US" sz="1600"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457200" y="7342632"/>
            <a:ext cx="662940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6"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6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27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658368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6"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2018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2018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2018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685800"/>
            <a:ext cx="1371600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sp>
        <p:nvSpPr>
          <p:cNvPr id="12"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963862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6516435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638476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600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itle 1"/>
          <p:cNvSpPr>
            <a:spLocks noGrp="1"/>
          </p:cNvSpPr>
          <p:nvPr>
            <p:ph type="title"/>
          </p:nvPr>
        </p:nvSpPr>
        <p:spPr>
          <a:xfrm>
            <a:off x="457200" y="685800"/>
            <a:ext cx="13716000" cy="73152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2" name="TextBox 1">
            <a:extLst>
              <a:ext uri="{FF2B5EF4-FFF2-40B4-BE49-F238E27FC236}">
                <a16:creationId xmlns:a16="http://schemas.microsoft.com/office/drawing/2014/main" id="{6F7C5BA8-3D35-B741-9DF0-D53DF2D31B09}"/>
              </a:ext>
            </a:extLst>
          </p:cNvPr>
          <p:cNvSpPr txBox="1"/>
          <p:nvPr userDrawn="1"/>
        </p:nvSpPr>
        <p:spPr>
          <a:xfrm>
            <a:off x="4045527" y="798021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pic>
        <p:nvPicPr>
          <p:cNvPr id="8" name="Picture 7">
            <a:extLst>
              <a:ext uri="{FF2B5EF4-FFF2-40B4-BE49-F238E27FC236}">
                <a16:creationId xmlns:a16="http://schemas.microsoft.com/office/drawing/2014/main" id="{9A3BC0BC-04F0-254E-B3CD-479D9609EA4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666511" y="185096"/>
            <a:ext cx="995930" cy="317850"/>
          </a:xfrm>
          <a:prstGeom prst="rect">
            <a:avLst/>
          </a:prstGeom>
        </p:spPr>
      </p:pic>
      <p:pic>
        <p:nvPicPr>
          <p:cNvPr id="9" name="Picture 8">
            <a:extLst>
              <a:ext uri="{FF2B5EF4-FFF2-40B4-BE49-F238E27FC236}">
                <a16:creationId xmlns:a16="http://schemas.microsoft.com/office/drawing/2014/main" id="{573C1666-FD18-9648-AEC1-EB4B4FC0E177}"/>
              </a:ext>
            </a:extLst>
          </p:cNvPr>
          <p:cNvPicPr>
            <a:picLocks noChangeAspect="1"/>
          </p:cNvPicPr>
          <p:nvPr userDrawn="1"/>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807978" y="185096"/>
            <a:ext cx="808373" cy="317851"/>
          </a:xfrm>
          <a:prstGeom prst="rect">
            <a:avLst/>
          </a:prstGeom>
        </p:spPr>
      </p:pic>
      <p:pic>
        <p:nvPicPr>
          <p:cNvPr id="10" name="Picture 9">
            <a:extLst>
              <a:ext uri="{FF2B5EF4-FFF2-40B4-BE49-F238E27FC236}">
                <a16:creationId xmlns:a16="http://schemas.microsoft.com/office/drawing/2014/main" id="{5793EA29-6D3B-7C4E-847C-AE91F3DF3AE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3761720" y="182880"/>
            <a:ext cx="682110" cy="32457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457200" y="685800"/>
            <a:ext cx="13716000" cy="11430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45720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758952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24560" y="7816175"/>
            <a:ext cx="570972" cy="230561"/>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pic>
        <p:nvPicPr>
          <p:cNvPr id="6" name="Picture 5">
            <a:extLst>
              <a:ext uri="{FF2B5EF4-FFF2-40B4-BE49-F238E27FC236}">
                <a16:creationId xmlns:a16="http://schemas.microsoft.com/office/drawing/2014/main" id="{3FD9C522-8618-8745-B114-0BAA9DC83E8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666511" y="185096"/>
            <a:ext cx="995930" cy="317850"/>
          </a:xfrm>
          <a:prstGeom prst="rect">
            <a:avLst/>
          </a:prstGeom>
        </p:spPr>
      </p:pic>
      <p:pic>
        <p:nvPicPr>
          <p:cNvPr id="7" name="Picture 6">
            <a:extLst>
              <a:ext uri="{FF2B5EF4-FFF2-40B4-BE49-F238E27FC236}">
                <a16:creationId xmlns:a16="http://schemas.microsoft.com/office/drawing/2014/main" id="{9DC11C16-84F3-1A4F-945F-6270189BFEB7}"/>
              </a:ext>
            </a:extLst>
          </p:cNvPr>
          <p:cNvPicPr>
            <a:picLocks noChangeAspect="1"/>
          </p:cNvPicPr>
          <p:nvPr userDrawn="1"/>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807978" y="185096"/>
            <a:ext cx="808373" cy="317851"/>
          </a:xfrm>
          <a:prstGeom prst="rect">
            <a:avLst/>
          </a:prstGeom>
        </p:spPr>
      </p:pic>
      <p:pic>
        <p:nvPicPr>
          <p:cNvPr id="9" name="Picture 8">
            <a:extLst>
              <a:ext uri="{FF2B5EF4-FFF2-40B4-BE49-F238E27FC236}">
                <a16:creationId xmlns:a16="http://schemas.microsoft.com/office/drawing/2014/main" id="{795BD0FD-DEFE-2F4B-A868-8BC04B624A9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3761720" y="182880"/>
            <a:ext cx="682110" cy="324573"/>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232955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731664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18648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DC067D2-06F3-5A4D-9F1C-B78DBC7B25D2}"/>
              </a:ext>
            </a:extLst>
          </p:cNvPr>
          <p:cNvPicPr>
            <a:picLocks noChangeAspect="1"/>
          </p:cNvPicPr>
          <p:nvPr userDrawn="1"/>
        </p:nvPicPr>
        <p:blipFill>
          <a:blip r:embed="rId2">
            <a:biLevel thresh="25000"/>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Lst>
          </a:blip>
          <a:stretch>
            <a:fillRect/>
          </a:stretch>
        </p:blipFill>
        <p:spPr>
          <a:xfrm>
            <a:off x="496451" y="6705366"/>
            <a:ext cx="1592544" cy="1003303"/>
          </a:xfrm>
          <a:prstGeom prst="rect">
            <a:avLst/>
          </a:prstGeom>
        </p:spPr>
      </p:pic>
      <p:pic>
        <p:nvPicPr>
          <p:cNvPr id="5" name="Picture 4">
            <a:extLst>
              <a:ext uri="{FF2B5EF4-FFF2-40B4-BE49-F238E27FC236}">
                <a16:creationId xmlns:a16="http://schemas.microsoft.com/office/drawing/2014/main" id="{81DA4833-E44F-4B4E-AFB7-804D762EB66B}"/>
              </a:ext>
            </a:extLst>
          </p:cNvPr>
          <p:cNvPicPr>
            <a:picLocks noChangeAspect="1"/>
          </p:cNvPicPr>
          <p:nvPr userDrawn="1"/>
        </p:nvPicPr>
        <p:blipFill>
          <a:blip r:embed="rId4" cstate="email">
            <a:biLevel thresh="25000"/>
            <a:extLst>
              <a:ext uri="{28A0092B-C50C-407E-A947-70E740481C1C}">
                <a14:useLocalDpi xmlns:a14="http://schemas.microsoft.com/office/drawing/2010/main"/>
              </a:ext>
            </a:extLst>
          </a:blip>
          <a:stretch>
            <a:fillRect/>
          </a:stretch>
        </p:blipFill>
        <p:spPr>
          <a:xfrm>
            <a:off x="454858" y="5030265"/>
            <a:ext cx="2446692" cy="780859"/>
          </a:xfrm>
          <a:prstGeom prst="rect">
            <a:avLst/>
          </a:prstGeom>
        </p:spPr>
      </p:pic>
      <p:pic>
        <p:nvPicPr>
          <p:cNvPr id="3" name="Picture 2">
            <a:extLst>
              <a:ext uri="{FF2B5EF4-FFF2-40B4-BE49-F238E27FC236}">
                <a16:creationId xmlns:a16="http://schemas.microsoft.com/office/drawing/2014/main" id="{48F83979-5B66-B344-89FD-B5F5227BEE9B}"/>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6949440" y="0"/>
            <a:ext cx="7680960" cy="8210774"/>
          </a:xfrm>
          <a:prstGeom prst="rect">
            <a:avLst/>
          </a:prstGeom>
        </p:spPr>
      </p:pic>
      <p:sp>
        <p:nvSpPr>
          <p:cNvPr id="2" name="Title 1"/>
          <p:cNvSpPr>
            <a:spLocks noGrp="1"/>
          </p:cNvSpPr>
          <p:nvPr>
            <p:ph type="title"/>
          </p:nvPr>
        </p:nvSpPr>
        <p:spPr>
          <a:xfrm>
            <a:off x="457200" y="685800"/>
            <a:ext cx="6035040" cy="3429000"/>
          </a:xfrm>
        </p:spPr>
        <p:txBody>
          <a:bodyPr>
            <a:noAutofit/>
          </a:bodyPr>
          <a:lstStyle>
            <a:lvl1pPr>
              <a:defRPr sz="5400" b="1"/>
            </a:lvl1pPr>
          </a:lstStyle>
          <a:p>
            <a:r>
              <a:rPr lang="en-US" dirty="0"/>
              <a:t>Click to edit Master title style</a:t>
            </a:r>
          </a:p>
        </p:txBody>
      </p:sp>
      <p:sp>
        <p:nvSpPr>
          <p:cNvPr id="14" name="Date Placeholder 2">
            <a:extLst>
              <a:ext uri="{FF2B5EF4-FFF2-40B4-BE49-F238E27FC236}">
                <a16:creationId xmlns:a16="http://schemas.microsoft.com/office/drawing/2014/main" id="{73609033-478C-0B4D-9B94-FD4B43DF6665}"/>
              </a:ext>
            </a:extLst>
          </p:cNvPr>
          <p:cNvSpPr txBox="1">
            <a:spLocks/>
          </p:cNvSpPr>
          <p:nvPr userDrawn="1"/>
        </p:nvSpPr>
        <p:spPr>
          <a:xfrm>
            <a:off x="384134" y="4061454"/>
            <a:ext cx="3090586" cy="841574"/>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2400" b="0" i="0" dirty="0">
                <a:solidFill>
                  <a:schemeClr val="bg2"/>
                </a:solidFill>
                <a:latin typeface="IBM Plex Sans" charset="0"/>
                <a:ea typeface="IBM Plex Sans" charset="0"/>
                <a:cs typeface="IBM Plex Sans" charset="0"/>
              </a:rPr>
              <a:t> </a:t>
            </a:r>
            <a:fld id="{7C9968D1-C8E5-4FE3-AED4-7D4518C301B3}" type="datetime3">
              <a:rPr lang="en-US" sz="2400"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2400" b="0" i="0" dirty="0">
              <a:solidFill>
                <a:schemeClr val="bg2"/>
              </a:solidFill>
              <a:latin typeface="IBM Plex Sans" charset="0"/>
              <a:ea typeface="IBM Plex Sans" charset="0"/>
              <a:cs typeface="IBM Plex Sans" charset="0"/>
            </a:endParaRPr>
          </a:p>
        </p:txBody>
      </p:sp>
      <p:pic>
        <p:nvPicPr>
          <p:cNvPr id="8" name="Picture 7">
            <a:extLst>
              <a:ext uri="{FF2B5EF4-FFF2-40B4-BE49-F238E27FC236}">
                <a16:creationId xmlns:a16="http://schemas.microsoft.com/office/drawing/2014/main" id="{FAC7A59B-54DE-1D4C-A305-60D07AF99ACB}"/>
              </a:ext>
            </a:extLst>
          </p:cNvPr>
          <p:cNvPicPr>
            <a:picLocks noChangeAspect="1"/>
          </p:cNvPicPr>
          <p:nvPr userDrawn="1"/>
        </p:nvPicPr>
        <p:blipFill>
          <a:blip r:embed="rId6" cstate="email">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454858" y="5938361"/>
            <a:ext cx="1985920" cy="780860"/>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5"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5" y="7818135"/>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a:extLst>
              <a:ext uri="{FF2B5EF4-FFF2-40B4-BE49-F238E27FC236}">
                <a16:creationId xmlns:a16="http://schemas.microsoft.com/office/drawing/2014/main" id="{4C37E806-2405-7C4E-BFC7-866285886ABB}"/>
              </a:ext>
            </a:extLst>
          </p:cNvPr>
          <p:cNvSpPr>
            <a:spLocks noGrp="1"/>
          </p:cNvSpPr>
          <p:nvPr>
            <p:ph type="title"/>
          </p:nvPr>
        </p:nvSpPr>
        <p:spPr>
          <a:xfrm>
            <a:off x="457200" y="685800"/>
            <a:ext cx="9098280" cy="2011680"/>
          </a:xfrm>
        </p:spPr>
        <p:txBody>
          <a:bodyPr>
            <a:noAutofit/>
          </a:bodyPr>
          <a:lstStyle>
            <a:lvl1pPr>
              <a:defRPr sz="36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296962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a:extLst>
              <a:ext uri="{FF2B5EF4-FFF2-40B4-BE49-F238E27FC236}">
                <a16:creationId xmlns:a16="http://schemas.microsoft.com/office/drawing/2014/main" id="{4C37E806-2405-7C4E-BFC7-866285886ABB}"/>
              </a:ext>
            </a:extLst>
          </p:cNvPr>
          <p:cNvSpPr>
            <a:spLocks noGrp="1"/>
          </p:cNvSpPr>
          <p:nvPr>
            <p:ph type="title"/>
          </p:nvPr>
        </p:nvSpPr>
        <p:spPr>
          <a:xfrm>
            <a:off x="457200" y="685800"/>
            <a:ext cx="6035040" cy="2011680"/>
          </a:xfrm>
        </p:spPr>
        <p:txBody>
          <a:bodyPr>
            <a:noAutofit/>
          </a:bodyPr>
          <a:lstStyle>
            <a:lvl1pPr>
              <a:defRPr sz="4400" b="1">
                <a:solidFill>
                  <a:schemeClr val="accent2"/>
                </a:solidFill>
              </a:defRPr>
            </a:lvl1pPr>
          </a:lstStyle>
          <a:p>
            <a:r>
              <a:rPr lang="en-US" dirty="0"/>
              <a:t>Click to edit Master title style</a:t>
            </a:r>
          </a:p>
        </p:txBody>
      </p:sp>
      <p:sp>
        <p:nvSpPr>
          <p:cNvPr id="25" name="Title 1">
            <a:extLst>
              <a:ext uri="{FF2B5EF4-FFF2-40B4-BE49-F238E27FC236}">
                <a16:creationId xmlns:a16="http://schemas.microsoft.com/office/drawing/2014/main" id="{8B830158-316C-5A44-B1FC-FE2F03037FC3}"/>
              </a:ext>
            </a:extLst>
          </p:cNvPr>
          <p:cNvSpPr txBox="1">
            <a:spLocks/>
          </p:cNvSpPr>
          <p:nvPr userDrawn="1"/>
        </p:nvSpPr>
        <p:spPr>
          <a:xfrm>
            <a:off x="457200" y="2747772"/>
            <a:ext cx="6035040" cy="201168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4400" b="1" i="0" kern="1200">
                <a:solidFill>
                  <a:schemeClr val="accent2"/>
                </a:solidFill>
                <a:latin typeface="IBM Plex Sans" panose="020B0503050000000000" pitchFamily="34" charset="0"/>
                <a:ea typeface="IBM Plex Sans" panose="020B0503050000000000" pitchFamily="34" charset="0"/>
                <a:cs typeface="Arial" charset="0"/>
              </a:defRPr>
            </a:lvl1pPr>
          </a:lstStyle>
          <a:p>
            <a:endParaRPr lang="en-US" sz="2800" b="0" dirty="0">
              <a:solidFill>
                <a:schemeClr val="tx1"/>
              </a:solidFill>
            </a:endParaRPr>
          </a:p>
        </p:txBody>
      </p:sp>
      <p:pic>
        <p:nvPicPr>
          <p:cNvPr id="2" name="Picture 1">
            <a:extLst>
              <a:ext uri="{FF2B5EF4-FFF2-40B4-BE49-F238E27FC236}">
                <a16:creationId xmlns:a16="http://schemas.microsoft.com/office/drawing/2014/main" id="{3A9728A8-0D03-8C44-81BD-22D168F270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858" y="5030265"/>
            <a:ext cx="2446692" cy="780859"/>
          </a:xfrm>
          <a:prstGeom prst="rect">
            <a:avLst/>
          </a:prstGeom>
        </p:spPr>
      </p:pic>
      <p:pic>
        <p:nvPicPr>
          <p:cNvPr id="3" name="Picture 2">
            <a:extLst>
              <a:ext uri="{FF2B5EF4-FFF2-40B4-BE49-F238E27FC236}">
                <a16:creationId xmlns:a16="http://schemas.microsoft.com/office/drawing/2014/main" id="{B1BF03E1-A96F-B64D-8BA0-E20B22D94387}"/>
              </a:ext>
            </a:extLst>
          </p:cNvPr>
          <p:cNvPicPr>
            <a:picLocks noChangeAspect="1"/>
          </p:cNvPicPr>
          <p:nvPr userDrawn="1"/>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54858" y="5938361"/>
            <a:ext cx="1985920" cy="780860"/>
          </a:xfrm>
          <a:prstGeom prst="rect">
            <a:avLst/>
          </a:prstGeom>
        </p:spPr>
      </p:pic>
      <p:pic>
        <p:nvPicPr>
          <p:cNvPr id="4" name="Picture 3">
            <a:extLst>
              <a:ext uri="{FF2B5EF4-FFF2-40B4-BE49-F238E27FC236}">
                <a16:creationId xmlns:a16="http://schemas.microsoft.com/office/drawing/2014/main" id="{0BAD4F54-8AF7-EA43-BD29-E447E064608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4858" y="6820481"/>
            <a:ext cx="1675731" cy="797374"/>
          </a:xfrm>
          <a:prstGeom prst="rect">
            <a:avLst/>
          </a:prstGeom>
        </p:spPr>
      </p:pic>
    </p:spTree>
    <p:extLst>
      <p:ext uri="{BB962C8B-B14F-4D97-AF65-F5344CB8AC3E}">
        <p14:creationId xmlns:p14="http://schemas.microsoft.com/office/powerpoint/2010/main" val="12514054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b="0" i="0" dirty="0">
              <a:latin typeface="Arial Regular" charset="0"/>
            </a:endParaRPr>
          </a:p>
        </p:txBody>
      </p:sp>
      <p:sp>
        <p:nvSpPr>
          <p:cNvPr id="2" name="Title 1"/>
          <p:cNvSpPr>
            <a:spLocks noGrp="1"/>
          </p:cNvSpPr>
          <p:nvPr>
            <p:ph type="title"/>
          </p:nvPr>
        </p:nvSpPr>
        <p:spPr>
          <a:xfrm>
            <a:off x="457200" y="685800"/>
            <a:ext cx="6583680" cy="2743200"/>
          </a:xfrm>
        </p:spPr>
        <p:txBody>
          <a:bodyPr>
            <a:noAutofit/>
          </a:bodyPr>
          <a:lstStyle>
            <a:lvl1pPr>
              <a:spcBef>
                <a:spcPts val="600"/>
              </a:spcBef>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457200" y="7342632"/>
            <a:ext cx="3017520" cy="457200"/>
          </a:xfrm>
          <a:prstGeom prst="rect">
            <a:avLst/>
          </a:prstGeom>
        </p:spPr>
        <p:txBody>
          <a:bodyPr lIns="0" tIns="0" rIns="0" bIns="0" anchor="b"/>
          <a:lstStyle>
            <a:lvl1pPr>
              <a:defRPr lang="en-US" sz="800"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a:extLst>
              <a:ext uri="{FF2B5EF4-FFF2-40B4-BE49-F238E27FC236}">
                <a16:creationId xmlns:a16="http://schemas.microsoft.com/office/drawing/2014/main" id="{4C37E806-2405-7C4E-BFC7-866285886ABB}"/>
              </a:ext>
            </a:extLst>
          </p:cNvPr>
          <p:cNvSpPr>
            <a:spLocks noGrp="1"/>
          </p:cNvSpPr>
          <p:nvPr>
            <p:ph type="title"/>
          </p:nvPr>
        </p:nvSpPr>
        <p:spPr>
          <a:xfrm>
            <a:off x="457200" y="685800"/>
            <a:ext cx="6035040" cy="2011680"/>
          </a:xfrm>
        </p:spPr>
        <p:txBody>
          <a:bodyPr>
            <a:noAutofit/>
          </a:bodyPr>
          <a:lstStyle>
            <a:lvl1pPr>
              <a:defRPr sz="4400" b="1">
                <a:solidFill>
                  <a:schemeClr val="accent2"/>
                </a:solidFill>
              </a:defRPr>
            </a:lvl1pPr>
          </a:lstStyle>
          <a:p>
            <a:r>
              <a:rPr lang="en-US" dirty="0"/>
              <a:t>Click to edit Master title style</a:t>
            </a:r>
          </a:p>
        </p:txBody>
      </p:sp>
      <p:sp>
        <p:nvSpPr>
          <p:cNvPr id="25" name="Title 1">
            <a:extLst>
              <a:ext uri="{FF2B5EF4-FFF2-40B4-BE49-F238E27FC236}">
                <a16:creationId xmlns:a16="http://schemas.microsoft.com/office/drawing/2014/main" id="{8B830158-316C-5A44-B1FC-FE2F03037FC3}"/>
              </a:ext>
            </a:extLst>
          </p:cNvPr>
          <p:cNvSpPr txBox="1">
            <a:spLocks/>
          </p:cNvSpPr>
          <p:nvPr userDrawn="1"/>
        </p:nvSpPr>
        <p:spPr>
          <a:xfrm>
            <a:off x="457200" y="2747772"/>
            <a:ext cx="6035040" cy="201168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4400" b="1" i="0" kern="1200">
                <a:solidFill>
                  <a:schemeClr val="accent2"/>
                </a:solidFill>
                <a:latin typeface="IBM Plex Sans" panose="020B0503050000000000" pitchFamily="34" charset="0"/>
                <a:ea typeface="IBM Plex Sans" panose="020B0503050000000000" pitchFamily="34" charset="0"/>
                <a:cs typeface="Arial" charset="0"/>
              </a:defRPr>
            </a:lvl1pPr>
          </a:lstStyle>
          <a:p>
            <a:endParaRPr lang="en-US" sz="2800" b="0" dirty="0">
              <a:solidFill>
                <a:schemeClr val="tx1"/>
              </a:solidFill>
            </a:endParaRPr>
          </a:p>
        </p:txBody>
      </p:sp>
      <p:pic>
        <p:nvPicPr>
          <p:cNvPr id="2" name="Picture 1">
            <a:extLst>
              <a:ext uri="{FF2B5EF4-FFF2-40B4-BE49-F238E27FC236}">
                <a16:creationId xmlns:a16="http://schemas.microsoft.com/office/drawing/2014/main" id="{3A9728A8-0D03-8C44-81BD-22D168F270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858" y="5030265"/>
            <a:ext cx="2446692" cy="780859"/>
          </a:xfrm>
          <a:prstGeom prst="rect">
            <a:avLst/>
          </a:prstGeom>
        </p:spPr>
      </p:pic>
      <p:pic>
        <p:nvPicPr>
          <p:cNvPr id="3" name="Picture 2">
            <a:extLst>
              <a:ext uri="{FF2B5EF4-FFF2-40B4-BE49-F238E27FC236}">
                <a16:creationId xmlns:a16="http://schemas.microsoft.com/office/drawing/2014/main" id="{B1BF03E1-A96F-B64D-8BA0-E20B22D94387}"/>
              </a:ext>
            </a:extLst>
          </p:cNvPr>
          <p:cNvPicPr>
            <a:picLocks noChangeAspect="1"/>
          </p:cNvPicPr>
          <p:nvPr userDrawn="1"/>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54858" y="5938361"/>
            <a:ext cx="1985920" cy="780860"/>
          </a:xfrm>
          <a:prstGeom prst="rect">
            <a:avLst/>
          </a:prstGeom>
        </p:spPr>
      </p:pic>
      <p:pic>
        <p:nvPicPr>
          <p:cNvPr id="4" name="Picture 3">
            <a:extLst>
              <a:ext uri="{FF2B5EF4-FFF2-40B4-BE49-F238E27FC236}">
                <a16:creationId xmlns:a16="http://schemas.microsoft.com/office/drawing/2014/main" id="{0BAD4F54-8AF7-EA43-BD29-E447E064608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4858" y="6820481"/>
            <a:ext cx="1675731" cy="797374"/>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798"/>
            <a:ext cx="6583680" cy="6629400"/>
          </a:xfrm>
        </p:spPr>
        <p:txBody>
          <a:bodyPr>
            <a:noAutofit/>
          </a:bodyPr>
          <a:lstStyle>
            <a:lvl1pPr>
              <a:spcBef>
                <a:spcPts val="6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solidFill>
            <a:schemeClr val="tx2">
              <a:lumMod val="50000"/>
            </a:schemeClr>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4114800"/>
            <a:ext cx="7315200" cy="4114800"/>
          </a:xfrm>
          <a:prstGeom prst="rect">
            <a:avLst/>
          </a:prstGeom>
          <a:solidFill>
            <a:schemeClr val="accent3"/>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
        <p:nvSpPr>
          <p:cNvPr id="19"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66972"/>
            <a:ext cx="6583680" cy="6629400"/>
          </a:xfrm>
        </p:spPr>
        <p:txBody>
          <a:bodyPr>
            <a:noAutofit/>
          </a:bodyPr>
          <a:lstStyle>
            <a:lvl1pPr>
              <a:spcBef>
                <a:spcPts val="6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4087906"/>
            <a:ext cx="3657600" cy="4160520"/>
          </a:xfrm>
          <a:prstGeom prst="rect">
            <a:avLst/>
          </a:prstGeom>
          <a:solidFill>
            <a:schemeClr val="tx1"/>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4087906"/>
            <a:ext cx="3657600" cy="4160520"/>
          </a:xfrm>
          <a:prstGeom prst="rect">
            <a:avLst/>
          </a:prstGeom>
          <a:solidFill>
            <a:schemeClr val="bg2"/>
          </a:solidFill>
          <a:ln>
            <a:noFill/>
          </a:ln>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16880"/>
            <a:ext cx="7315200" cy="4114800"/>
          </a:xfrm>
          <a:prstGeom prst="rect">
            <a:avLst/>
          </a:prstGeom>
          <a:solidFill>
            <a:schemeClr val="accent2"/>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1520" y="7772400"/>
            <a:ext cx="1148181" cy="457200"/>
          </a:xfrm>
          <a:prstGeom prst="rect">
            <a:avLst/>
          </a:prstGeom>
        </p:spPr>
      </p:pic>
      <p:pic>
        <p:nvPicPr>
          <p:cNvPr id="21" name="Picture 2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2017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4114800"/>
            <a:ext cx="3657600" cy="41148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4114800"/>
            <a:ext cx="3657600" cy="41148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4114800"/>
            <a:ext cx="3657600" cy="41148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4114800"/>
            <a:ext cx="3657600" cy="41148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2057398"/>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2057398"/>
            <a:ext cx="3657600" cy="54864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a:defRPr lang="en-US" sz="800"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2057398"/>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2057398"/>
            <a:ext cx="3657600" cy="54864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Content Placeholder 2"/>
          <p:cNvSpPr>
            <a:spLocks noGrp="1"/>
          </p:cNvSpPr>
          <p:nvPr>
            <p:ph idx="14"/>
          </p:nvPr>
        </p:nvSpPr>
        <p:spPr>
          <a:xfrm>
            <a:off x="10973773" y="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6" name="Content Placeholder 2"/>
          <p:cNvSpPr>
            <a:spLocks noGrp="1"/>
          </p:cNvSpPr>
          <p:nvPr>
            <p:ph idx="15"/>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6"/>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8" name="Content Placeholder 2"/>
          <p:cNvSpPr>
            <a:spLocks noGrp="1"/>
          </p:cNvSpPr>
          <p:nvPr>
            <p:ph idx="17"/>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Content Placeholder 2"/>
          <p:cNvSpPr>
            <a:spLocks noGrp="1"/>
          </p:cNvSpPr>
          <p:nvPr>
            <p:ph idx="14"/>
          </p:nvPr>
        </p:nvSpPr>
        <p:spPr>
          <a:xfrm>
            <a:off x="10973773" y="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6" name="Content Placeholder 2"/>
          <p:cNvSpPr>
            <a:spLocks noGrp="1"/>
          </p:cNvSpPr>
          <p:nvPr>
            <p:ph idx="15"/>
          </p:nvPr>
        </p:nvSpPr>
        <p:spPr>
          <a:xfrm>
            <a:off x="73152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6"/>
          </p:nvPr>
        </p:nvSpPr>
        <p:spPr>
          <a:xfrm>
            <a:off x="10973773"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8" name="Content Placeholder 2"/>
          <p:cNvSpPr>
            <a:spLocks noGrp="1"/>
          </p:cNvSpPr>
          <p:nvPr>
            <p:ph idx="17"/>
          </p:nvPr>
        </p:nvSpPr>
        <p:spPr>
          <a:xfrm>
            <a:off x="36576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lang="en-US" sz="1600"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73088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67421" y="0"/>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12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5" name="Title 7"/>
          <p:cNvSpPr>
            <a:spLocks noGrp="1"/>
          </p:cNvSpPr>
          <p:nvPr>
            <p:ph type="title"/>
          </p:nvPr>
        </p:nvSpPr>
        <p:spPr>
          <a:xfrm>
            <a:off x="457200" y="2057400"/>
            <a:ext cx="2971800" cy="3657600"/>
          </a:xfrm>
        </p:spPr>
        <p:txBody>
          <a:bodyPr tIns="228600"/>
          <a:lstStyle/>
          <a:p>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73152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73773" y="0"/>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76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973" y="0"/>
            <a:ext cx="3657600" cy="8229600"/>
          </a:xfrm>
          <a:prstGeom prst="rect">
            <a:avLst/>
          </a:prstGeom>
          <a:noFill/>
        </p:spPr>
        <p:txBody>
          <a:bodyPr lIns="228600" tIns="228600" rIns="0" bIns="0"/>
          <a:lstStyle>
            <a:lvl1pPr>
              <a:defRPr>
                <a:latin typeface="IBM Plex Sans" panose="020B0503050000000000" pitchFamily="34" charset="0"/>
              </a:defRPr>
            </a:lvl1pPr>
          </a:lstStyle>
          <a:p>
            <a:endParaRPr lang="en-US" sz="7200" b="1" dirty="0"/>
          </a:p>
          <a:p>
            <a:endParaRPr lang="en-US" dirty="0"/>
          </a:p>
        </p:txBody>
      </p:sp>
      <p:sp>
        <p:nvSpPr>
          <p:cNvPr id="11"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sz="1600">
                <a:solidFill>
                  <a:schemeClr val="accent1"/>
                </a:solidFill>
                <a:latin typeface="IBM Plex Sans" panose="020B0503050000000000"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a:extLst>
              <a:ext uri="{FF2B5EF4-FFF2-40B4-BE49-F238E27FC236}">
                <a16:creationId xmlns:a16="http://schemas.microsoft.com/office/drawing/2014/main" id="{4C37E806-2405-7C4E-BFC7-866285886ABB}"/>
              </a:ext>
            </a:extLst>
          </p:cNvPr>
          <p:cNvSpPr>
            <a:spLocks noGrp="1"/>
          </p:cNvSpPr>
          <p:nvPr>
            <p:ph type="title"/>
          </p:nvPr>
        </p:nvSpPr>
        <p:spPr>
          <a:xfrm>
            <a:off x="457200" y="685800"/>
            <a:ext cx="9098280" cy="2011680"/>
          </a:xfrm>
        </p:spPr>
        <p:txBody>
          <a:bodyPr>
            <a:noAutofit/>
          </a:bodyPr>
          <a:lstStyle>
            <a:lvl1pPr>
              <a:defRPr sz="3600" b="1">
                <a:solidFill>
                  <a:schemeClr val="tx1"/>
                </a:solidFill>
              </a:defRPr>
            </a:lvl1pPr>
          </a:lstStyle>
          <a:p>
            <a:r>
              <a:rPr lang="en-US" dirty="0"/>
              <a:t>Click to edit Master title style</a:t>
            </a:r>
          </a:p>
        </p:txBody>
      </p:sp>
      <p:pic>
        <p:nvPicPr>
          <p:cNvPr id="12" name="Picture 11">
            <a:extLst>
              <a:ext uri="{FF2B5EF4-FFF2-40B4-BE49-F238E27FC236}">
                <a16:creationId xmlns:a16="http://schemas.microsoft.com/office/drawing/2014/main" id="{DBDCDB89-EBDE-9941-B96D-8AFC1EF1F1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527544" y="7680960"/>
            <a:ext cx="995930" cy="317850"/>
          </a:xfrm>
          <a:prstGeom prst="rect">
            <a:avLst/>
          </a:prstGeom>
        </p:spPr>
      </p:pic>
      <p:pic>
        <p:nvPicPr>
          <p:cNvPr id="13" name="Picture 12">
            <a:extLst>
              <a:ext uri="{FF2B5EF4-FFF2-40B4-BE49-F238E27FC236}">
                <a16:creationId xmlns:a16="http://schemas.microsoft.com/office/drawing/2014/main" id="{D0367B4A-022F-2F45-AE68-3461B098FCFD}"/>
              </a:ext>
            </a:extLst>
          </p:cNvPr>
          <p:cNvPicPr>
            <a:picLocks noChangeAspect="1"/>
          </p:cNvPicPr>
          <p:nvPr userDrawn="1"/>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669011" y="7680960"/>
            <a:ext cx="808373" cy="317851"/>
          </a:xfrm>
          <a:prstGeom prst="rect">
            <a:avLst/>
          </a:prstGeom>
        </p:spPr>
      </p:pic>
      <p:pic>
        <p:nvPicPr>
          <p:cNvPr id="14" name="Picture 13">
            <a:extLst>
              <a:ext uri="{FF2B5EF4-FFF2-40B4-BE49-F238E27FC236}">
                <a16:creationId xmlns:a16="http://schemas.microsoft.com/office/drawing/2014/main" id="{0D24C30D-000C-DD4B-9B87-E88DEDF985F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3622753" y="7678744"/>
            <a:ext cx="682110" cy="324573"/>
          </a:xfrm>
          <a:prstGeom prst="rect">
            <a:avLst/>
          </a:prstGeom>
        </p:spPr>
      </p:pic>
    </p:spTree>
    <p:extLst>
      <p:ext uri="{BB962C8B-B14F-4D97-AF65-F5344CB8AC3E}">
        <p14:creationId xmlns:p14="http://schemas.microsoft.com/office/powerpoint/2010/main" val="1092069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B6312A-9FDA-EC4F-A5C4-B6645931C998}"/>
              </a:ext>
            </a:extLst>
          </p:cNvPr>
          <p:cNvPicPr>
            <a:picLocks noChangeAspect="1"/>
          </p:cNvPicPr>
          <p:nvPr userDrawn="1"/>
        </p:nvPicPr>
        <p:blipFill>
          <a:blip r:embed="rId2">
            <a:biLevel thresh="25000"/>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Lst>
          </a:blip>
          <a:stretch>
            <a:fillRect/>
          </a:stretch>
        </p:blipFill>
        <p:spPr>
          <a:xfrm>
            <a:off x="9189720" y="3607604"/>
            <a:ext cx="1592544" cy="1003303"/>
          </a:xfrm>
          <a:prstGeom prst="rect">
            <a:avLst/>
          </a:prstGeom>
        </p:spPr>
      </p:pic>
      <p:pic>
        <p:nvPicPr>
          <p:cNvPr id="7" name="Picture 6">
            <a:extLst>
              <a:ext uri="{FF2B5EF4-FFF2-40B4-BE49-F238E27FC236}">
                <a16:creationId xmlns:a16="http://schemas.microsoft.com/office/drawing/2014/main" id="{8BE7166E-6BB3-164E-A6BB-C5C4889A3B0D}"/>
              </a:ext>
            </a:extLst>
          </p:cNvPr>
          <p:cNvPicPr>
            <a:picLocks noChangeAspect="1"/>
          </p:cNvPicPr>
          <p:nvPr userDrawn="1"/>
        </p:nvPicPr>
        <p:blipFill>
          <a:blip r:embed="rId4" cstate="email">
            <a:biLevel thresh="25000"/>
            <a:extLst>
              <a:ext uri="{28A0092B-C50C-407E-A947-70E740481C1C}">
                <a14:useLocalDpi xmlns:a14="http://schemas.microsoft.com/office/drawing/2010/main"/>
              </a:ext>
            </a:extLst>
          </a:blip>
          <a:stretch>
            <a:fillRect/>
          </a:stretch>
        </p:blipFill>
        <p:spPr>
          <a:xfrm>
            <a:off x="3108960" y="3724370"/>
            <a:ext cx="2446692" cy="780859"/>
          </a:xfrm>
          <a:prstGeom prst="rect">
            <a:avLst/>
          </a:prstGeom>
        </p:spPr>
      </p:pic>
      <p:pic>
        <p:nvPicPr>
          <p:cNvPr id="10" name="Picture 9">
            <a:extLst>
              <a:ext uri="{FF2B5EF4-FFF2-40B4-BE49-F238E27FC236}">
                <a16:creationId xmlns:a16="http://schemas.microsoft.com/office/drawing/2014/main" id="{58AEF99E-3184-E14E-9CA1-2E388BE37916}"/>
              </a:ext>
            </a:extLst>
          </p:cNvPr>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6322240" y="3718826"/>
            <a:ext cx="1985920" cy="78086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2690" y="3502152"/>
            <a:ext cx="2261616" cy="84124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theme" Target="../theme/theme2.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image" Target="../media/image11.tiff"/><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image" Target="../media/image10.tiff"/><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theme" Target="../theme/theme3.xml"/><Relationship Id="rId30" Type="http://schemas.openxmlformats.org/officeDocument/2006/relationships/image" Target="../media/image12.tif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2.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4.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6583680" cy="1143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457200" y="2057400"/>
            <a:ext cx="6583680" cy="5486400"/>
          </a:xfrm>
          <a:prstGeom prst="rect">
            <a:avLst/>
          </a:prstGeom>
        </p:spPr>
        <p:txBody>
          <a:bodyPr vert="horz" lIns="0" tIns="228600" rIns="0" bIns="0" rtlCol="0" anchor="t">
            <a:noAutofit/>
          </a:bodyPr>
          <a:lstStyle/>
          <a:p>
            <a:pPr lvl="0"/>
            <a:r>
              <a:rPr lang="en-US" dirty="0"/>
              <a:t>Click to edit Master text styles</a:t>
            </a:r>
          </a:p>
          <a:p>
            <a:pPr lvl="1">
              <a:buFont typeface="Wingdings" panose="05000000000000000000" pitchFamily="2" charset="2"/>
              <a:buChar char="§"/>
            </a:pPr>
            <a:r>
              <a:rPr lang="en-US" dirty="0"/>
              <a:t>Second level</a:t>
            </a:r>
          </a:p>
          <a:p>
            <a:pPr lvl="2">
              <a:buSzPct val="80000"/>
              <a:buChar char="–"/>
            </a:pPr>
            <a:r>
              <a:rPr lang="en-US" dirty="0"/>
              <a:t>Third level</a:t>
            </a:r>
          </a:p>
          <a:p>
            <a:pPr lvl="3">
              <a:buFont typeface="Arial" panose="020B0604020202020204" pitchFamily="34" charset="0"/>
              <a:buChar char="•"/>
            </a:pPr>
            <a:r>
              <a:rPr lang="en-US" dirty="0"/>
              <a:t>Fourth level</a:t>
            </a:r>
          </a:p>
          <a:p>
            <a:pPr lvl="4">
              <a:buSzPct val="80000"/>
              <a:buChar char="–"/>
            </a:pPr>
            <a:r>
              <a:rPr lang="en-US" dirty="0"/>
              <a:t>Fifth level</a:t>
            </a:r>
          </a:p>
        </p:txBody>
      </p:sp>
    </p:spTree>
    <p:extLst>
      <p:ext uri="{BB962C8B-B14F-4D97-AF65-F5344CB8AC3E}">
        <p14:creationId xmlns:p14="http://schemas.microsoft.com/office/powerpoint/2010/main" val="280751840"/>
      </p:ext>
    </p:extLst>
  </p:cSld>
  <p:clrMap bg1="lt1" tx1="dk1" bg2="lt2" tx2="dk2" accent1="accent1" accent2="accent2" accent3="accent3" accent4="accent4" accent5="accent5" accent6="accent6" hlink="hlink" folHlink="folHlink"/>
  <p:sldLayoutIdLst>
    <p:sldLayoutId id="2147483682" r:id="rId1"/>
    <p:sldLayoutId id="2147483669" r:id="rId2"/>
    <p:sldLayoutId id="2147483769" r:id="rId3"/>
    <p:sldLayoutId id="2147483773" r:id="rId4"/>
    <p:sldLayoutId id="2147483772" r:id="rId5"/>
    <p:sldLayoutId id="2147483774" r:id="rId6"/>
    <p:sldLayoutId id="2147483799" r:id="rId7"/>
    <p:sldLayoutId id="2147483770" r:id="rId8"/>
    <p:sldLayoutId id="2147483752" r:id="rId9"/>
  </p:sldLayoutIdLst>
  <p:txStyles>
    <p:titleStyle>
      <a:lvl1pPr algn="l" defTabSz="1097280" rtl="0" eaLnBrk="1" latinLnBrk="0" hangingPunct="1">
        <a:lnSpc>
          <a:spcPct val="90000"/>
        </a:lnSpc>
        <a:spcBef>
          <a:spcPct val="0"/>
        </a:spcBef>
        <a:buNone/>
        <a:defRPr sz="36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1097280" rtl="0" eaLnBrk="1" latinLnBrk="0" hangingPunct="1">
        <a:lnSpc>
          <a:spcPct val="105000"/>
        </a:lnSpc>
        <a:spcBef>
          <a:spcPts val="600"/>
        </a:spcBef>
        <a:buFontTx/>
        <a:buNone/>
        <a:tabLst/>
        <a:defRPr lang="en-US" sz="2000" b="0" i="0" kern="1200" dirty="0" smtClean="0">
          <a:solidFill>
            <a:schemeClr val="bg2"/>
          </a:solidFill>
          <a:latin typeface="IBM Plex Sans" charset="0"/>
          <a:ea typeface="IBM Plex Sans" charset="0"/>
          <a:cs typeface="Arial" charset="0"/>
        </a:defRPr>
      </a:lvl1pPr>
      <a:lvl2pPr marL="228600" indent="-228600" algn="l" defTabSz="1097280" rtl="0" eaLnBrk="1" latinLnBrk="0" hangingPunct="1">
        <a:lnSpc>
          <a:spcPct val="105000"/>
        </a:lnSpc>
        <a:spcBef>
          <a:spcPts val="600"/>
        </a:spcBef>
        <a:buFont typeface="LucidaGrande" charset="0"/>
        <a:buChar char="-"/>
        <a:defRPr lang="en-US" sz="2000" b="0" i="0" kern="1200" dirty="0" smtClean="0">
          <a:solidFill>
            <a:schemeClr val="bg2"/>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bg2"/>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2000" b="0" i="0" kern="1200" dirty="0" smtClean="0">
          <a:solidFill>
            <a:schemeClr val="bg2"/>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914400" y="7899655"/>
            <a:ext cx="2621910" cy="220571"/>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686" r:id="rId1"/>
    <p:sldLayoutId id="2147483745" r:id="rId2"/>
    <p:sldLayoutId id="2147483733" r:id="rId3"/>
    <p:sldLayoutId id="2147483746" r:id="rId4"/>
    <p:sldLayoutId id="2147483776" r:id="rId5"/>
    <p:sldLayoutId id="2147483777" r:id="rId6"/>
    <p:sldLayoutId id="2147483781" r:id="rId7"/>
    <p:sldLayoutId id="2147483701" r:id="rId8"/>
    <p:sldLayoutId id="2147483751" r:id="rId9"/>
    <p:sldLayoutId id="2147483779" r:id="rId10"/>
    <p:sldLayoutId id="2147483702" r:id="rId11"/>
    <p:sldLayoutId id="2147483744" r:id="rId12"/>
    <p:sldLayoutId id="2147483759" r:id="rId13"/>
    <p:sldLayoutId id="2147483760" r:id="rId14"/>
    <p:sldLayoutId id="2147483687" r:id="rId15"/>
    <p:sldLayoutId id="2147483685" r:id="rId16"/>
    <p:sldLayoutId id="2147483783" r:id="rId17"/>
    <p:sldLayoutId id="2147483784" r:id="rId18"/>
    <p:sldLayoutId id="2147483785" r:id="rId19"/>
    <p:sldLayoutId id="2147483792" r:id="rId20"/>
    <p:sldLayoutId id="2147483798" r:id="rId21"/>
    <p:sldLayoutId id="2147483793" r:id="rId22"/>
    <p:sldLayoutId id="2147483794" r:id="rId23"/>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2"/>
          <p:cNvSpPr txBox="1">
            <a:spLocks/>
          </p:cNvSpPr>
          <p:nvPr userDrawn="1"/>
        </p:nvSpPr>
        <p:spPr>
          <a:xfrm>
            <a:off x="13079157" y="7823933"/>
            <a:ext cx="1043721" cy="21905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tx1">
                  <a:alpha val="60000"/>
                </a:schemeClr>
              </a:solidFill>
              <a:latin typeface="IBM Plex Sans" charset="0"/>
              <a:ea typeface="IBM Plex Sans" charset="0"/>
              <a:cs typeface="IBM Plex Sans" charset="0"/>
            </a:endParaRPr>
          </a:p>
        </p:txBody>
      </p:sp>
      <p:sp>
        <p:nvSpPr>
          <p:cNvPr id="17" name="Slide Number Placeholder 2"/>
          <p:cNvSpPr txBox="1">
            <a:spLocks/>
          </p:cNvSpPr>
          <p:nvPr userDrawn="1"/>
        </p:nvSpPr>
        <p:spPr>
          <a:xfrm>
            <a:off x="14122878" y="7825454"/>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pic>
        <p:nvPicPr>
          <p:cNvPr id="9" name="Picture 8">
            <a:extLst>
              <a:ext uri="{FF2B5EF4-FFF2-40B4-BE49-F238E27FC236}">
                <a16:creationId xmlns:a16="http://schemas.microsoft.com/office/drawing/2014/main" id="{39106DC9-E082-DC47-99CF-CCFA0D3F90C5}"/>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a:off x="11666511" y="185096"/>
            <a:ext cx="995930" cy="317850"/>
          </a:xfrm>
          <a:prstGeom prst="rect">
            <a:avLst/>
          </a:prstGeom>
        </p:spPr>
      </p:pic>
      <p:pic>
        <p:nvPicPr>
          <p:cNvPr id="10" name="Picture 9">
            <a:extLst>
              <a:ext uri="{FF2B5EF4-FFF2-40B4-BE49-F238E27FC236}">
                <a16:creationId xmlns:a16="http://schemas.microsoft.com/office/drawing/2014/main" id="{5CDE79CF-3748-764F-93DF-D81FAC195D8C}"/>
              </a:ext>
            </a:extLst>
          </p:cNvPr>
          <p:cNvPicPr>
            <a:picLocks noChangeAspect="1"/>
          </p:cNvPicPr>
          <p:nvPr userDrawn="1"/>
        </p:nvPicPr>
        <p:blipFill>
          <a:blip r:embed="rId29"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807978" y="185096"/>
            <a:ext cx="808373" cy="317851"/>
          </a:xfrm>
          <a:prstGeom prst="rect">
            <a:avLst/>
          </a:prstGeom>
        </p:spPr>
      </p:pic>
      <p:pic>
        <p:nvPicPr>
          <p:cNvPr id="11" name="Picture 10">
            <a:extLst>
              <a:ext uri="{FF2B5EF4-FFF2-40B4-BE49-F238E27FC236}">
                <a16:creationId xmlns:a16="http://schemas.microsoft.com/office/drawing/2014/main" id="{C50E2276-74B7-5941-B01D-B6910BC6600E}"/>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a:off x="13761720" y="182880"/>
            <a:ext cx="682110" cy="324573"/>
          </a:xfrm>
          <a:prstGeom prst="rect">
            <a:avLst/>
          </a:prstGeom>
        </p:spPr>
      </p:pic>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63" r:id="rId3"/>
    <p:sldLayoutId id="2147483764" r:id="rId4"/>
    <p:sldLayoutId id="2147483737" r:id="rId5"/>
    <p:sldLayoutId id="2147483761" r:id="rId6"/>
    <p:sldLayoutId id="2147483762" r:id="rId7"/>
    <p:sldLayoutId id="2147483791" r:id="rId8"/>
    <p:sldLayoutId id="2147483796" r:id="rId9"/>
    <p:sldLayoutId id="2147483795" r:id="rId10"/>
    <p:sldLayoutId id="2147483749" r:id="rId11"/>
    <p:sldLayoutId id="2147483747" r:id="rId12"/>
    <p:sldLayoutId id="2147483748" r:id="rId13"/>
    <p:sldLayoutId id="2147483797" r:id="rId14"/>
    <p:sldLayoutId id="2147483782" r:id="rId15"/>
    <p:sldLayoutId id="2147483739" r:id="rId16"/>
    <p:sldLayoutId id="2147483765" r:id="rId17"/>
    <p:sldLayoutId id="2147483775" r:id="rId18"/>
    <p:sldLayoutId id="2147483780" r:id="rId19"/>
    <p:sldLayoutId id="2147483743" r:id="rId20"/>
    <p:sldLayoutId id="2147483750" r:id="rId21"/>
    <p:sldLayoutId id="2147483753" r:id="rId22"/>
    <p:sldLayoutId id="2147483713" r:id="rId23"/>
    <p:sldLayoutId id="2147483714" r:id="rId24"/>
    <p:sldLayoutId id="2147483800" r:id="rId25"/>
    <p:sldLayoutId id="2147483801" r:id="rId26"/>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972048"/>
      </p:ext>
    </p:extLst>
  </p:cSld>
  <p:clrMap bg1="lt1" tx1="dk1" bg2="lt2" tx2="dk2" accent1="accent1" accent2="accent2" accent3="accent3" accent4="accent4" accent5="accent5" accent6="accent6" hlink="hlink" folHlink="folHlink"/>
  <p:sldLayoutIdLst>
    <p:sldLayoutId id="2147483716" r:id="rId1"/>
    <p:sldLayoutId id="2147483724" r:id="rId2"/>
    <p:sldLayoutId id="2147483725" r:id="rId3"/>
    <p:sldLayoutId id="2147483729" r:id="rId4"/>
    <p:sldLayoutId id="2147483790" r:id="rId5"/>
    <p:sldLayoutId id="2147483728" r:id="rId6"/>
    <p:sldLayoutId id="2147483786" r:id="rId7"/>
    <p:sldLayoutId id="2147483721" r:id="rId8"/>
    <p:sldLayoutId id="2147483787" r:id="rId9"/>
    <p:sldLayoutId id="2147483788" r:id="rId10"/>
    <p:sldLayoutId id="2147483789" r:id="rId11"/>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39.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3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43.tiff"/><Relationship Id="rId2" Type="http://schemas.openxmlformats.org/officeDocument/2006/relationships/image" Target="../media/image38.tiff"/><Relationship Id="rId1" Type="http://schemas.openxmlformats.org/officeDocument/2006/relationships/slideLayout" Target="../slideLayouts/slideLayout39.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tiff"/></Relationships>
</file>

<file path=ppt/slides/_rels/slide18.xml.rels><?xml version="1.0" encoding="UTF-8" standalone="yes"?>
<Relationships xmlns="http://schemas.openxmlformats.org/package/2006/relationships"><Relationship Id="rId3" Type="http://schemas.openxmlformats.org/officeDocument/2006/relationships/image" Target="../media/image45.tiff"/><Relationship Id="rId7" Type="http://schemas.openxmlformats.org/officeDocument/2006/relationships/image" Target="../media/image49.tiff"/><Relationship Id="rId2" Type="http://schemas.openxmlformats.org/officeDocument/2006/relationships/image" Target="../media/image44.tiff"/><Relationship Id="rId1" Type="http://schemas.openxmlformats.org/officeDocument/2006/relationships/slideLayout" Target="../slideLayouts/slideLayout39.xml"/><Relationship Id="rId6" Type="http://schemas.openxmlformats.org/officeDocument/2006/relationships/image" Target="../media/image48.tiff"/><Relationship Id="rId5" Type="http://schemas.openxmlformats.org/officeDocument/2006/relationships/image" Target="../media/image47.tiff"/><Relationship Id="rId4" Type="http://schemas.openxmlformats.org/officeDocument/2006/relationships/image" Target="../media/image46.tiff"/></Relationships>
</file>

<file path=ppt/slides/_rels/slide19.xml.rels><?xml version="1.0" encoding="UTF-8" standalone="yes"?>
<Relationships xmlns="http://schemas.openxmlformats.org/package/2006/relationships"><Relationship Id="rId3" Type="http://schemas.openxmlformats.org/officeDocument/2006/relationships/image" Target="../media/image51.tiff"/><Relationship Id="rId7" Type="http://schemas.openxmlformats.org/officeDocument/2006/relationships/image" Target="../media/image55.tiff"/><Relationship Id="rId2" Type="http://schemas.openxmlformats.org/officeDocument/2006/relationships/image" Target="../media/image50.tiff"/><Relationship Id="rId1" Type="http://schemas.openxmlformats.org/officeDocument/2006/relationships/slideLayout" Target="../slideLayouts/slideLayout39.xml"/><Relationship Id="rId6" Type="http://schemas.openxmlformats.org/officeDocument/2006/relationships/image" Target="../media/image54.tiff"/><Relationship Id="rId5" Type="http://schemas.openxmlformats.org/officeDocument/2006/relationships/image" Target="../media/image53.tiff"/><Relationship Id="rId4" Type="http://schemas.openxmlformats.org/officeDocument/2006/relationships/image" Target="../media/image5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Qiskit/qiskit-iqx-tutorials/blob/master/qiskit/fundamentals/5_using_the_transpiler.ipynb" TargetMode="Externa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tiff"/><Relationship Id="rId7" Type="http://schemas.openxmlformats.org/officeDocument/2006/relationships/image" Target="../media/image25.tiff"/><Relationship Id="rId2" Type="http://schemas.openxmlformats.org/officeDocument/2006/relationships/image" Target="../media/image20.tiff"/><Relationship Id="rId1" Type="http://schemas.openxmlformats.org/officeDocument/2006/relationships/slideLayout" Target="../slideLayouts/slideLayout39.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 Id="rId9" Type="http://schemas.microsoft.com/office/2007/relationships/hdphoto" Target="../media/hdphoto3.wdp"/></Relationships>
</file>

<file path=ppt/slides/_rels/slide8.xml.rels><?xml version="1.0" encoding="UTF-8" standalone="yes"?>
<Relationships xmlns="http://schemas.openxmlformats.org/package/2006/relationships"><Relationship Id="rId8" Type="http://schemas.openxmlformats.org/officeDocument/2006/relationships/image" Target="../media/image31.tiff"/><Relationship Id="rId3" Type="http://schemas.openxmlformats.org/officeDocument/2006/relationships/image" Target="../media/image26.png"/><Relationship Id="rId7" Type="http://schemas.openxmlformats.org/officeDocument/2006/relationships/image" Target="../media/image30.tiff"/><Relationship Id="rId2" Type="http://schemas.openxmlformats.org/officeDocument/2006/relationships/image" Target="../media/image27.tiff"/><Relationship Id="rId1" Type="http://schemas.openxmlformats.org/officeDocument/2006/relationships/slideLayout" Target="../slideLayouts/slideLayout39.xml"/><Relationship Id="rId6" Type="http://schemas.openxmlformats.org/officeDocument/2006/relationships/image" Target="../media/image29.tiff"/><Relationship Id="rId5" Type="http://schemas.openxmlformats.org/officeDocument/2006/relationships/image" Target="../media/image28.tiff"/><Relationship Id="rId4" Type="http://schemas.microsoft.com/office/2007/relationships/hdphoto" Target="../media/hdphoto3.wdp"/><Relationship Id="rId9" Type="http://schemas.openxmlformats.org/officeDocument/2006/relationships/image" Target="../media/image3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0F2558-DE7A-244D-B496-046E20FAE634}"/>
              </a:ext>
            </a:extLst>
          </p:cNvPr>
          <p:cNvSpPr>
            <a:spLocks noGrp="1"/>
          </p:cNvSpPr>
          <p:nvPr>
            <p:ph type="title"/>
          </p:nvPr>
        </p:nvSpPr>
        <p:spPr/>
        <p:txBody>
          <a:bodyPr/>
          <a:lstStyle/>
          <a:p>
            <a:r>
              <a:rPr lang="it-IT"/>
              <a:t>Quantum Computation of Hubbard Model</a:t>
            </a:r>
            <a:br>
              <a:rPr lang="it-IT"/>
            </a:br>
            <a:r>
              <a:rPr lang="it-IT"/>
              <a:t>using IBM Q</a:t>
            </a:r>
            <a:endParaRPr lang="it-IT" b="0"/>
          </a:p>
        </p:txBody>
      </p:sp>
      <p:sp>
        <p:nvSpPr>
          <p:cNvPr id="8" name="TextBox 7">
            <a:extLst>
              <a:ext uri="{FF2B5EF4-FFF2-40B4-BE49-F238E27FC236}">
                <a16:creationId xmlns:a16="http://schemas.microsoft.com/office/drawing/2014/main" id="{A17CB098-E171-0642-A12C-EBC40F0B7775}"/>
              </a:ext>
            </a:extLst>
          </p:cNvPr>
          <p:cNvSpPr txBox="1"/>
          <p:nvPr/>
        </p:nvSpPr>
        <p:spPr>
          <a:xfrm>
            <a:off x="2623930" y="499607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065889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a:xfrm>
            <a:off x="457200" y="685800"/>
            <a:ext cx="9098280" cy="594360"/>
          </a:xfrm>
        </p:spPr>
        <p:txBody>
          <a:bodyPr/>
          <a:lstStyle/>
          <a:p>
            <a:r>
              <a:rPr lang="it-IT"/>
              <a:t>Ground State calculation with VQE</a:t>
            </a:r>
          </a:p>
        </p:txBody>
      </p:sp>
      <p:sp>
        <p:nvSpPr>
          <p:cNvPr id="2" name="TextBox 1">
            <a:extLst>
              <a:ext uri="{FF2B5EF4-FFF2-40B4-BE49-F238E27FC236}">
                <a16:creationId xmlns:a16="http://schemas.microsoft.com/office/drawing/2014/main" id="{D9D5B190-AD4A-DF46-8C3D-3EC83041F6AB}"/>
              </a:ext>
            </a:extLst>
          </p:cNvPr>
          <p:cNvSpPr txBox="1"/>
          <p:nvPr/>
        </p:nvSpPr>
        <p:spPr>
          <a:xfrm>
            <a:off x="3840480" y="330590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4" name="Rectangle 3">
            <a:extLst>
              <a:ext uri="{FF2B5EF4-FFF2-40B4-BE49-F238E27FC236}">
                <a16:creationId xmlns:a16="http://schemas.microsoft.com/office/drawing/2014/main" id="{AAA1EE16-BE41-724B-862E-26C0A39EF2A0}"/>
              </a:ext>
            </a:extLst>
          </p:cNvPr>
          <p:cNvSpPr/>
          <p:nvPr/>
        </p:nvSpPr>
        <p:spPr>
          <a:xfrm>
            <a:off x="457200" y="1508760"/>
            <a:ext cx="13716000" cy="4979568"/>
          </a:xfrm>
          <a:prstGeom prst="rect">
            <a:avLst/>
          </a:prstGeom>
        </p:spPr>
        <p:txBody>
          <a:bodyPr wrap="square">
            <a:spAutoFit/>
          </a:bodyPr>
          <a:lstStyle/>
          <a:p>
            <a:pPr marL="342900" indent="-342900">
              <a:lnSpc>
                <a:spcPct val="105000"/>
              </a:lnSpc>
              <a:spcBef>
                <a:spcPts val="1000"/>
              </a:spcBef>
              <a:buFont typeface="Wingdings" pitchFamily="2" charset="2"/>
              <a:buChar char="§"/>
            </a:pPr>
            <a:r>
              <a:rPr lang="it-IT" sz="1600" dirty="0" err="1">
                <a:solidFill>
                  <a:srgbClr val="000000"/>
                </a:solidFill>
                <a:latin typeface="IBM Plex Sans" charset="0"/>
                <a:ea typeface="IBM Plex Sans" charset="0"/>
                <a:cs typeface="IBM Plex Sans" charset="0"/>
              </a:rPr>
              <a:t>Need to find minimum energy varying Hamiltoniam parameters T and V</a:t>
            </a:r>
          </a:p>
          <a:p>
            <a:pPr marL="342900" indent="-342900">
              <a:lnSpc>
                <a:spcPct val="105000"/>
              </a:lnSpc>
              <a:spcBef>
                <a:spcPts val="1000"/>
              </a:spcBef>
              <a:buFont typeface="Wingdings" pitchFamily="2" charset="2"/>
              <a:buChar char="§"/>
            </a:pPr>
            <a:r>
              <a:rPr lang="it-IT" sz="1600" dirty="0" err="1">
                <a:solidFill>
                  <a:srgbClr val="000000"/>
                </a:solidFill>
                <a:latin typeface="IBM Plex Sans" charset="0"/>
                <a:ea typeface="IBM Plex Sans" charset="0"/>
                <a:cs typeface="IBM Plex Sans" charset="0"/>
              </a:rPr>
              <a:t>Extraction of linear combination parameters to express ground state related to minimum energy</a:t>
            </a:r>
          </a:p>
          <a:p>
            <a:pPr marL="891540" lvl="1" indent="-342900">
              <a:lnSpc>
                <a:spcPct val="105000"/>
              </a:lnSpc>
              <a:spcBef>
                <a:spcPts val="1000"/>
              </a:spcBef>
              <a:buFont typeface="Wingdings" pitchFamily="2" charset="2"/>
              <a:buChar char="§"/>
            </a:pPr>
            <a:endParaRPr lang="it-IT" sz="1600" dirty="0" err="1">
              <a:latin typeface="IBM Plex Sans" charset="0"/>
              <a:ea typeface="IBM Plex Sans" charset="0"/>
              <a:cs typeface="IBM Plex Sans" charset="0"/>
            </a:endParaRPr>
          </a:p>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Qiskit Aqua VQE</a:t>
            </a:r>
          </a:p>
          <a:p>
            <a:pPr marL="891540" lvl="1"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Spin Hamiltonian from J-W transformation</a:t>
            </a:r>
          </a:p>
          <a:p>
            <a:pPr marL="891540" lvl="1"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VQE Parameters</a:t>
            </a:r>
          </a:p>
          <a:p>
            <a:pPr marL="1440180" lvl="2"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Optimizer: Qiskit optimizer (COBYLA, ADAM, …)</a:t>
            </a:r>
          </a:p>
          <a:p>
            <a:pPr marL="1440180" lvl="2"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Variational Form: Qiskit RY, RYRZ</a:t>
            </a:r>
          </a:p>
          <a:p>
            <a:pPr marL="1440180" lvl="2"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Depth: number of iteration of Variational Form</a:t>
            </a:r>
          </a:p>
          <a:p>
            <a:pPr marL="891540" lvl="1" indent="-342900">
              <a:lnSpc>
                <a:spcPct val="105000"/>
              </a:lnSpc>
              <a:spcBef>
                <a:spcPts val="1000"/>
              </a:spcBef>
              <a:buFont typeface="+mj-lt"/>
              <a:buAutoNum type="arabicPeriod"/>
            </a:pPr>
            <a:endParaRPr lang="it-IT" sz="1600" dirty="0" err="1">
              <a:latin typeface="IBM Plex Sans" charset="0"/>
              <a:ea typeface="IBM Plex Sans" charset="0"/>
              <a:cs typeface="IBM Plex Sans" charset="0"/>
            </a:endParaRPr>
          </a:p>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VQE calculation</a:t>
            </a:r>
          </a:p>
          <a:p>
            <a:pPr marL="891540" lvl="1"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Use all combinations of VQE Parameters to get the best Optimizer, Variational Form and Depth</a:t>
            </a:r>
          </a:p>
          <a:p>
            <a:pPr marL="891540" lvl="1"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Plot: Minimum Energy – Ratio (T/V)</a:t>
            </a:r>
          </a:p>
        </p:txBody>
      </p:sp>
    </p:spTree>
    <p:extLst>
      <p:ext uri="{BB962C8B-B14F-4D97-AF65-F5344CB8AC3E}">
        <p14:creationId xmlns:p14="http://schemas.microsoft.com/office/powerpoint/2010/main" val="2734940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Quantum HW runs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HW run: outcomes</a:t>
            </a:r>
          </a:p>
        </p:txBody>
      </p:sp>
      <p:sp>
        <p:nvSpPr>
          <p:cNvPr id="4" name="Content Placeholder 5">
            <a:extLst>
              <a:ext uri="{FF2B5EF4-FFF2-40B4-BE49-F238E27FC236}">
                <a16:creationId xmlns:a16="http://schemas.microsoft.com/office/drawing/2014/main" id="{A04746C6-633F-E74A-9485-A63E86B7D736}"/>
              </a:ext>
            </a:extLst>
          </p:cNvPr>
          <p:cNvSpPr txBox="1">
            <a:spLocks/>
          </p:cNvSpPr>
          <p:nvPr/>
        </p:nvSpPr>
        <p:spPr>
          <a:xfrm>
            <a:off x="457200" y="1920240"/>
            <a:ext cx="13258800" cy="53492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t>1) Quantum chip</a:t>
            </a:r>
          </a:p>
          <a:p>
            <a:r>
              <a:rPr lang="it-IT" sz="1600">
                <a:solidFill>
                  <a:schemeClr val="tx1">
                    <a:lumMod val="50000"/>
                    <a:lumOff val="50000"/>
                  </a:schemeClr>
                </a:solidFill>
              </a:rPr>
              <a:t>The best quantum chip to be used is </a:t>
            </a:r>
            <a:r>
              <a:rPr lang="en-GB" sz="1600"/>
              <a:t>ibmq_5_yorktown - ibmqx2 v2.0.5 </a:t>
            </a:r>
            <a:r>
              <a:rPr lang="it-IT" sz="1600">
                <a:solidFill>
                  <a:schemeClr val="tx1">
                    <a:lumMod val="50000"/>
                    <a:lumOff val="50000"/>
                  </a:schemeClr>
                </a:solidFill>
              </a:rPr>
              <a:t>due to it’s topology matching quite well with needed CX gates.</a:t>
            </a:r>
          </a:p>
          <a:p>
            <a:endParaRPr lang="it-IT" sz="1600">
              <a:solidFill>
                <a:schemeClr val="tx1">
                  <a:lumMod val="50000"/>
                  <a:lumOff val="50000"/>
                </a:schemeClr>
              </a:solidFill>
            </a:endParaRPr>
          </a:p>
          <a:p>
            <a:r>
              <a:rPr lang="it-IT" sz="1600" b="1"/>
              <a:t>2) Run parameters</a:t>
            </a:r>
          </a:p>
          <a:p>
            <a:r>
              <a:rPr lang="it-IT" sz="1600" u="sng">
                <a:solidFill>
                  <a:schemeClr val="tx1">
                    <a:lumMod val="50000"/>
                    <a:lumOff val="50000"/>
                  </a:schemeClr>
                </a:solidFill>
              </a:rPr>
              <a:t>Trotter steps</a:t>
            </a:r>
            <a:r>
              <a:rPr lang="it-IT" sz="1600">
                <a:solidFill>
                  <a:schemeClr val="tx1">
                    <a:lumMod val="50000"/>
                    <a:lumOff val="50000"/>
                  </a:schemeClr>
                </a:solidFill>
              </a:rPr>
              <a:t>: in range T</a:t>
            </a:r>
            <a:r>
              <a:rPr lang="it-IT" sz="1600">
                <a:latin typeface="IBM Plex Sans" panose="020B0503050203000203" pitchFamily="34" charset="0"/>
              </a:rPr>
              <a:t> </a:t>
            </a:r>
            <a:r>
              <a:rPr lang="it-IT" sz="1600">
                <a:solidFill>
                  <a:schemeClr val="tx1">
                    <a:lumMod val="50000"/>
                    <a:lumOff val="50000"/>
                  </a:schemeClr>
                </a:solidFill>
              </a:rPr>
              <a:t>~</a:t>
            </a:r>
            <a:r>
              <a:rPr lang="it-IT" sz="1600">
                <a:latin typeface="IBM Plex Sans" panose="020B0503050203000203" pitchFamily="34" charset="0"/>
              </a:rPr>
              <a:t> </a:t>
            </a:r>
            <a:r>
              <a:rPr lang="it-IT" sz="1600">
                <a:solidFill>
                  <a:schemeClr val="tx1">
                    <a:lumMod val="50000"/>
                    <a:lumOff val="50000"/>
                  </a:schemeClr>
                </a:solidFill>
              </a:rPr>
              <a:t>V, the number of nTrots increases circuit’s depth and gates.</a:t>
            </a:r>
          </a:p>
          <a:p>
            <a:r>
              <a:rPr lang="it-IT" sz="1600" u="sng">
                <a:solidFill>
                  <a:schemeClr val="tx1">
                    <a:lumMod val="50000"/>
                    <a:lumOff val="50000"/>
                  </a:schemeClr>
                </a:solidFill>
              </a:rPr>
              <a:t>Transpiling</a:t>
            </a:r>
            <a:r>
              <a:rPr lang="it-IT" sz="1600">
                <a:solidFill>
                  <a:schemeClr val="tx1">
                    <a:lumMod val="50000"/>
                    <a:lumOff val="50000"/>
                  </a:schemeClr>
                </a:solidFill>
              </a:rPr>
              <a:t>: optimization level 3 increases circuit’s depth and CX number. Best results are obtained with manual qubits selection (initial layout, with optimization level 0)</a:t>
            </a:r>
          </a:p>
          <a:p>
            <a:endParaRPr lang="it-IT" sz="1600">
              <a:solidFill>
                <a:schemeClr val="tx1">
                  <a:lumMod val="50000"/>
                  <a:lumOff val="50000"/>
                </a:schemeClr>
              </a:solidFill>
            </a:endParaRPr>
          </a:p>
          <a:p>
            <a:r>
              <a:rPr lang="it-IT" sz="1600" b="1"/>
              <a:t>3) Correction parameters</a:t>
            </a:r>
          </a:p>
          <a:p>
            <a:r>
              <a:rPr lang="it-IT" sz="1600" u="sng">
                <a:solidFill>
                  <a:schemeClr val="tx1">
                    <a:lumMod val="50000"/>
                    <a:lumOff val="50000"/>
                  </a:schemeClr>
                </a:solidFill>
              </a:rPr>
              <a:t>Physical quantities conservation</a:t>
            </a:r>
            <a:r>
              <a:rPr lang="it-IT" sz="1600">
                <a:solidFill>
                  <a:schemeClr val="tx1">
                    <a:lumMod val="50000"/>
                    <a:lumOff val="50000"/>
                  </a:schemeClr>
                </a:solidFill>
              </a:rPr>
              <a:t>: </a:t>
            </a:r>
          </a:p>
          <a:p>
            <a:pPr marL="285750" indent="-285750">
              <a:buFont typeface="Courier New" panose="02070309020205020404" pitchFamily="49" charset="0"/>
              <a:buChar char="o"/>
            </a:pPr>
            <a:r>
              <a:rPr lang="it-IT" sz="1600">
                <a:solidFill>
                  <a:schemeClr val="tx1">
                    <a:lumMod val="50000"/>
                    <a:lumOff val="50000"/>
                  </a:schemeClr>
                </a:solidFill>
              </a:rPr>
              <a:t>number of particles n_up and n_down</a:t>
            </a:r>
          </a:p>
          <a:p>
            <a:pPr marL="285750" indent="-285750">
              <a:buFont typeface="Courier New" panose="02070309020205020404" pitchFamily="49" charset="0"/>
              <a:buChar char="o"/>
            </a:pPr>
            <a:r>
              <a:rPr lang="it-IT" sz="1600">
                <a:solidFill>
                  <a:schemeClr val="tx1">
                    <a:lumMod val="50000"/>
                    <a:lumOff val="50000"/>
                  </a:schemeClr>
                </a:solidFill>
              </a:rPr>
              <a:t>total spin</a:t>
            </a:r>
          </a:p>
          <a:p>
            <a:r>
              <a:rPr lang="it-IT" sz="1600">
                <a:solidFill>
                  <a:schemeClr val="tx1">
                    <a:lumMod val="50000"/>
                    <a:lumOff val="50000"/>
                  </a:schemeClr>
                </a:solidFill>
              </a:rPr>
              <a:t>Thus the total number of particles is conserved.</a:t>
            </a:r>
          </a:p>
          <a:p>
            <a:endParaRPr lang="it-IT" sz="1600">
              <a:solidFill>
                <a:schemeClr val="tx1">
                  <a:lumMod val="50000"/>
                  <a:lumOff val="50000"/>
                </a:schemeClr>
              </a:solidFill>
            </a:endParaRPr>
          </a:p>
          <a:p>
            <a:r>
              <a:rPr lang="it-IT" sz="1600" b="1"/>
              <a:t>4) Aer simulation with noise</a:t>
            </a:r>
          </a:p>
          <a:p>
            <a:r>
              <a:rPr lang="en-GB" sz="1600">
                <a:solidFill>
                  <a:schemeClr val="tx1">
                    <a:lumMod val="50000"/>
                    <a:lumOff val="50000"/>
                  </a:schemeClr>
                </a:solidFill>
              </a:rPr>
              <a:t>Experimental behaviour found combining Thermal Relaxation T1 &amp; T2</a:t>
            </a:r>
            <a:r>
              <a:rPr lang="en-IT" sz="1600">
                <a:solidFill>
                  <a:schemeClr val="tx1">
                    <a:lumMod val="50000"/>
                    <a:lumOff val="50000"/>
                  </a:schemeClr>
                </a:solidFill>
              </a:rPr>
              <a:t> + Readout + Depolarizing errors</a:t>
            </a:r>
          </a:p>
          <a:p>
            <a:endParaRPr lang="it-IT" sz="1600">
              <a:solidFill>
                <a:schemeClr val="tx1">
                  <a:lumMod val="50000"/>
                  <a:lumOff val="50000"/>
                </a:schemeClr>
              </a:solidFill>
            </a:endParaRPr>
          </a:p>
        </p:txBody>
      </p:sp>
    </p:spTree>
    <p:extLst>
      <p:ext uri="{BB962C8B-B14F-4D97-AF65-F5344CB8AC3E}">
        <p14:creationId xmlns:p14="http://schemas.microsoft.com/office/powerpoint/2010/main" val="3828182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312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Backup</a:t>
            </a:r>
          </a:p>
        </p:txBody>
      </p:sp>
      <p:sp>
        <p:nvSpPr>
          <p:cNvPr id="2" name="TextBox 1">
            <a:extLst>
              <a:ext uri="{FF2B5EF4-FFF2-40B4-BE49-F238E27FC236}">
                <a16:creationId xmlns:a16="http://schemas.microsoft.com/office/drawing/2014/main" id="{D9D5B190-AD4A-DF46-8C3D-3EC83041F6AB}"/>
              </a:ext>
            </a:extLst>
          </p:cNvPr>
          <p:cNvSpPr txBox="1"/>
          <p:nvPr/>
        </p:nvSpPr>
        <p:spPr>
          <a:xfrm>
            <a:off x="3840480" y="330590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776068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implementation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Spin hamiltonian to quantum circuit</a:t>
            </a:r>
          </a:p>
        </p:txBody>
      </p:sp>
      <p:sp>
        <p:nvSpPr>
          <p:cNvPr id="19" name="Content Placeholder 6">
            <a:extLst>
              <a:ext uri="{FF2B5EF4-FFF2-40B4-BE49-F238E27FC236}">
                <a16:creationId xmlns:a16="http://schemas.microsoft.com/office/drawing/2014/main" id="{1DD5F658-C853-6E42-9A49-9048CB6B8057}"/>
              </a:ext>
            </a:extLst>
          </p:cNvPr>
          <p:cNvSpPr txBox="1">
            <a:spLocks/>
          </p:cNvSpPr>
          <p:nvPr/>
        </p:nvSpPr>
        <p:spPr>
          <a:xfrm>
            <a:off x="457200" y="4647108"/>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ZZ</a:t>
            </a:r>
          </a:p>
        </p:txBody>
      </p:sp>
      <p:pic>
        <p:nvPicPr>
          <p:cNvPr id="29" name="Graphic 28">
            <a:extLst>
              <a:ext uri="{FF2B5EF4-FFF2-40B4-BE49-F238E27FC236}">
                <a16:creationId xmlns:a16="http://schemas.microsoft.com/office/drawing/2014/main" id="{A3432A8F-07F7-DB41-9AA6-8E5FE8A67378}"/>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626" r="95809" b="63610"/>
          <a:stretch/>
        </p:blipFill>
        <p:spPr>
          <a:xfrm>
            <a:off x="1046181" y="4221958"/>
            <a:ext cx="1657909" cy="1234440"/>
          </a:xfrm>
          <a:prstGeom prst="rect">
            <a:avLst/>
          </a:prstGeom>
        </p:spPr>
      </p:pic>
      <p:pic>
        <p:nvPicPr>
          <p:cNvPr id="30" name="Graphic 29">
            <a:extLst>
              <a:ext uri="{FF2B5EF4-FFF2-40B4-BE49-F238E27FC236}">
                <a16:creationId xmlns:a16="http://schemas.microsoft.com/office/drawing/2014/main" id="{3DCD7B6F-B54C-BE4D-9BFE-7A5D851AC6A1}"/>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4867" r="90891" b="51215"/>
          <a:stretch/>
        </p:blipFill>
        <p:spPr>
          <a:xfrm>
            <a:off x="5212751" y="4011721"/>
            <a:ext cx="2743200" cy="1654914"/>
          </a:xfrm>
          <a:prstGeom prst="rect">
            <a:avLst/>
          </a:prstGeom>
        </p:spPr>
      </p:pic>
      <p:pic>
        <p:nvPicPr>
          <p:cNvPr id="31" name="Graphic 30">
            <a:extLst>
              <a:ext uri="{FF2B5EF4-FFF2-40B4-BE49-F238E27FC236}">
                <a16:creationId xmlns:a16="http://schemas.microsoft.com/office/drawing/2014/main" id="{AD3A3C3B-44BB-EE40-83F5-20E90ECD474B}"/>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9754" r="85863" b="51215"/>
          <a:stretch/>
        </p:blipFill>
        <p:spPr>
          <a:xfrm>
            <a:off x="1046181" y="5934606"/>
            <a:ext cx="2834639" cy="1654914"/>
          </a:xfrm>
          <a:prstGeom prst="rect">
            <a:avLst/>
          </a:prstGeom>
        </p:spPr>
      </p:pic>
      <p:pic>
        <p:nvPicPr>
          <p:cNvPr id="32" name="Graphic 31">
            <a:extLst>
              <a:ext uri="{FF2B5EF4-FFF2-40B4-BE49-F238E27FC236}">
                <a16:creationId xmlns:a16="http://schemas.microsoft.com/office/drawing/2014/main" id="{4214122A-EE50-FC48-B01A-C0195D459586}"/>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4703" r="81055" b="51215"/>
          <a:stretch/>
        </p:blipFill>
        <p:spPr>
          <a:xfrm>
            <a:off x="5212751" y="5934606"/>
            <a:ext cx="2743200" cy="1654914"/>
          </a:xfrm>
          <a:prstGeom prst="rect">
            <a:avLst/>
          </a:prstGeom>
        </p:spPr>
      </p:pic>
      <p:pic>
        <p:nvPicPr>
          <p:cNvPr id="33" name="Graphic 32">
            <a:extLst>
              <a:ext uri="{FF2B5EF4-FFF2-40B4-BE49-F238E27FC236}">
                <a16:creationId xmlns:a16="http://schemas.microsoft.com/office/drawing/2014/main" id="{3854663E-48E7-CF4E-AEDA-368F3C99B0BE}"/>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9582" t="1" r="74409" b="51215"/>
          <a:stretch/>
        </p:blipFill>
        <p:spPr>
          <a:xfrm>
            <a:off x="9784080" y="4011721"/>
            <a:ext cx="3886199" cy="1654914"/>
          </a:xfrm>
          <a:prstGeom prst="rect">
            <a:avLst/>
          </a:prstGeom>
        </p:spPr>
      </p:pic>
      <p:pic>
        <p:nvPicPr>
          <p:cNvPr id="34" name="Graphic 33">
            <a:extLst>
              <a:ext uri="{FF2B5EF4-FFF2-40B4-BE49-F238E27FC236}">
                <a16:creationId xmlns:a16="http://schemas.microsoft.com/office/drawing/2014/main" id="{500CC62D-2062-C44A-A1EB-E53E9B967A9D}"/>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26085" t="1" r="67906" b="51215"/>
          <a:stretch/>
        </p:blipFill>
        <p:spPr>
          <a:xfrm>
            <a:off x="9784080" y="5934606"/>
            <a:ext cx="3886199" cy="1654914"/>
          </a:xfrm>
          <a:prstGeom prst="rect">
            <a:avLst/>
          </a:prstGeom>
        </p:spPr>
      </p:pic>
      <p:sp>
        <p:nvSpPr>
          <p:cNvPr id="35" name="Content Placeholder 6">
            <a:extLst>
              <a:ext uri="{FF2B5EF4-FFF2-40B4-BE49-F238E27FC236}">
                <a16:creationId xmlns:a16="http://schemas.microsoft.com/office/drawing/2014/main" id="{F6E0D372-4D52-174B-9F76-622DFBDED333}"/>
              </a:ext>
            </a:extLst>
          </p:cNvPr>
          <p:cNvSpPr txBox="1">
            <a:spLocks/>
          </p:cNvSpPr>
          <p:nvPr/>
        </p:nvSpPr>
        <p:spPr>
          <a:xfrm>
            <a:off x="462579" y="6569993"/>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XX</a:t>
            </a:r>
          </a:p>
        </p:txBody>
      </p:sp>
      <p:sp>
        <p:nvSpPr>
          <p:cNvPr id="36" name="Content Placeholder 6">
            <a:extLst>
              <a:ext uri="{FF2B5EF4-FFF2-40B4-BE49-F238E27FC236}">
                <a16:creationId xmlns:a16="http://schemas.microsoft.com/office/drawing/2014/main" id="{819773EA-C400-E147-8C06-C330AE7AA84E}"/>
              </a:ext>
            </a:extLst>
          </p:cNvPr>
          <p:cNvSpPr txBox="1">
            <a:spLocks/>
          </p:cNvSpPr>
          <p:nvPr/>
        </p:nvSpPr>
        <p:spPr>
          <a:xfrm>
            <a:off x="4480560" y="6569993"/>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YY</a:t>
            </a:r>
          </a:p>
        </p:txBody>
      </p:sp>
      <p:sp>
        <p:nvSpPr>
          <p:cNvPr id="37" name="Content Placeholder 6">
            <a:extLst>
              <a:ext uri="{FF2B5EF4-FFF2-40B4-BE49-F238E27FC236}">
                <a16:creationId xmlns:a16="http://schemas.microsoft.com/office/drawing/2014/main" id="{36F94A32-A291-8249-9A72-6FAB889CB6D8}"/>
              </a:ext>
            </a:extLst>
          </p:cNvPr>
          <p:cNvSpPr txBox="1">
            <a:spLocks/>
          </p:cNvSpPr>
          <p:nvPr/>
        </p:nvSpPr>
        <p:spPr>
          <a:xfrm>
            <a:off x="4480560" y="4647108"/>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ZZZ</a:t>
            </a:r>
          </a:p>
        </p:txBody>
      </p:sp>
      <p:sp>
        <p:nvSpPr>
          <p:cNvPr id="38" name="Content Placeholder 6">
            <a:extLst>
              <a:ext uri="{FF2B5EF4-FFF2-40B4-BE49-F238E27FC236}">
                <a16:creationId xmlns:a16="http://schemas.microsoft.com/office/drawing/2014/main" id="{9DB748E7-9704-9B49-8566-D31E202CC24C}"/>
              </a:ext>
            </a:extLst>
          </p:cNvPr>
          <p:cNvSpPr txBox="1">
            <a:spLocks/>
          </p:cNvSpPr>
          <p:nvPr/>
        </p:nvSpPr>
        <p:spPr>
          <a:xfrm>
            <a:off x="9109709" y="4647108"/>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XZX</a:t>
            </a:r>
          </a:p>
        </p:txBody>
      </p:sp>
      <p:sp>
        <p:nvSpPr>
          <p:cNvPr id="39" name="Content Placeholder 6">
            <a:extLst>
              <a:ext uri="{FF2B5EF4-FFF2-40B4-BE49-F238E27FC236}">
                <a16:creationId xmlns:a16="http://schemas.microsoft.com/office/drawing/2014/main" id="{1549832D-C60B-7E4D-9CC2-55479BB88E3D}"/>
              </a:ext>
            </a:extLst>
          </p:cNvPr>
          <p:cNvSpPr txBox="1">
            <a:spLocks/>
          </p:cNvSpPr>
          <p:nvPr/>
        </p:nvSpPr>
        <p:spPr>
          <a:xfrm>
            <a:off x="9109709" y="6569993"/>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YZY</a:t>
            </a:r>
          </a:p>
        </p:txBody>
      </p:sp>
      <p:sp>
        <p:nvSpPr>
          <p:cNvPr id="41" name="Right Arrow 40">
            <a:extLst>
              <a:ext uri="{FF2B5EF4-FFF2-40B4-BE49-F238E27FC236}">
                <a16:creationId xmlns:a16="http://schemas.microsoft.com/office/drawing/2014/main" id="{3D7A1152-F0A3-A140-B54B-6F0AEFBAA5A9}"/>
              </a:ext>
            </a:extLst>
          </p:cNvPr>
          <p:cNvSpPr/>
          <p:nvPr/>
        </p:nvSpPr>
        <p:spPr>
          <a:xfrm>
            <a:off x="8367095" y="5577840"/>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3" name="TextBox 42">
            <a:extLst>
              <a:ext uri="{FF2B5EF4-FFF2-40B4-BE49-F238E27FC236}">
                <a16:creationId xmlns:a16="http://schemas.microsoft.com/office/drawing/2014/main" id="{C9E9BFC5-0450-7C4D-88B6-7FCEBF637C2F}"/>
              </a:ext>
            </a:extLst>
          </p:cNvPr>
          <p:cNvSpPr txBox="1"/>
          <p:nvPr/>
        </p:nvSpPr>
        <p:spPr>
          <a:xfrm>
            <a:off x="457200" y="1963733"/>
            <a:ext cx="5712763" cy="424732"/>
          </a:xfrm>
          <a:prstGeom prst="rect">
            <a:avLst/>
          </a:prstGeom>
          <a:noFill/>
        </p:spPr>
        <p:txBody>
          <a:bodyPr wrap="square" rtlCol="0">
            <a:spAutoFit/>
          </a:bodyPr>
          <a:lstStyle/>
          <a:p>
            <a:r>
              <a:rPr lang="it-IT" b="1">
                <a:latin typeface="IBM Plex Sans" panose="020B0503050203000203" pitchFamily="34" charset="0"/>
              </a:rPr>
              <a:t>Building blocks</a:t>
            </a:r>
          </a:p>
        </p:txBody>
      </p:sp>
      <p:sp>
        <p:nvSpPr>
          <p:cNvPr id="45" name="Rectangle 44">
            <a:extLst>
              <a:ext uri="{FF2B5EF4-FFF2-40B4-BE49-F238E27FC236}">
                <a16:creationId xmlns:a16="http://schemas.microsoft.com/office/drawing/2014/main" id="{1C8094EE-3FBD-2C4C-97D1-A5E3AF49F423}"/>
              </a:ext>
            </a:extLst>
          </p:cNvPr>
          <p:cNvSpPr/>
          <p:nvPr/>
        </p:nvSpPr>
        <p:spPr>
          <a:xfrm>
            <a:off x="5755396" y="3975737"/>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sp>
        <p:nvSpPr>
          <p:cNvPr id="46" name="Rectangle 45">
            <a:extLst>
              <a:ext uri="{FF2B5EF4-FFF2-40B4-BE49-F238E27FC236}">
                <a16:creationId xmlns:a16="http://schemas.microsoft.com/office/drawing/2014/main" id="{BE777B7F-AC70-DA43-949A-A8E02E16758A}"/>
              </a:ext>
            </a:extLst>
          </p:cNvPr>
          <p:cNvSpPr/>
          <p:nvPr/>
        </p:nvSpPr>
        <p:spPr>
          <a:xfrm>
            <a:off x="502918" y="4617720"/>
            <a:ext cx="502922" cy="38414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9" name="Rectangle 48">
            <a:extLst>
              <a:ext uri="{FF2B5EF4-FFF2-40B4-BE49-F238E27FC236}">
                <a16:creationId xmlns:a16="http://schemas.microsoft.com/office/drawing/2014/main" id="{0C485A00-91A6-FE4D-A846-39B9C194C0A0}"/>
              </a:ext>
            </a:extLst>
          </p:cNvPr>
          <p:cNvSpPr/>
          <p:nvPr/>
        </p:nvSpPr>
        <p:spPr>
          <a:xfrm>
            <a:off x="9103659" y="4608380"/>
            <a:ext cx="588981" cy="38414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3" name="Rectangle 52">
            <a:extLst>
              <a:ext uri="{FF2B5EF4-FFF2-40B4-BE49-F238E27FC236}">
                <a16:creationId xmlns:a16="http://schemas.microsoft.com/office/drawing/2014/main" id="{2B379626-3E8C-7946-B5B1-565B64B40C06}"/>
              </a:ext>
            </a:extLst>
          </p:cNvPr>
          <p:cNvSpPr/>
          <p:nvPr/>
        </p:nvSpPr>
        <p:spPr>
          <a:xfrm>
            <a:off x="9102314" y="6538395"/>
            <a:ext cx="588981" cy="3841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0" name="Rectangle 39">
            <a:extLst>
              <a:ext uri="{FF2B5EF4-FFF2-40B4-BE49-F238E27FC236}">
                <a16:creationId xmlns:a16="http://schemas.microsoft.com/office/drawing/2014/main" id="{926F2CF3-C6B1-1245-93AB-07A6D7886136}"/>
              </a:ext>
            </a:extLst>
          </p:cNvPr>
          <p:cNvSpPr/>
          <p:nvPr/>
        </p:nvSpPr>
        <p:spPr>
          <a:xfrm>
            <a:off x="1053805" y="3975737"/>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sp>
        <p:nvSpPr>
          <p:cNvPr id="56" name="Rectangle 55">
            <a:extLst>
              <a:ext uri="{FF2B5EF4-FFF2-40B4-BE49-F238E27FC236}">
                <a16:creationId xmlns:a16="http://schemas.microsoft.com/office/drawing/2014/main" id="{71C4F719-F52C-7444-9499-6D87FF522FDC}"/>
              </a:ext>
            </a:extLst>
          </p:cNvPr>
          <p:cNvSpPr/>
          <p:nvPr/>
        </p:nvSpPr>
        <p:spPr>
          <a:xfrm>
            <a:off x="5755396" y="5811495"/>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sp>
        <p:nvSpPr>
          <p:cNvPr id="57" name="Rectangle 56">
            <a:extLst>
              <a:ext uri="{FF2B5EF4-FFF2-40B4-BE49-F238E27FC236}">
                <a16:creationId xmlns:a16="http://schemas.microsoft.com/office/drawing/2014/main" id="{2D471347-BA88-E84E-A13E-ADB23090BC66}"/>
              </a:ext>
            </a:extLst>
          </p:cNvPr>
          <p:cNvSpPr/>
          <p:nvPr/>
        </p:nvSpPr>
        <p:spPr>
          <a:xfrm>
            <a:off x="1645920" y="5771791"/>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pic>
        <p:nvPicPr>
          <p:cNvPr id="5" name="Picture 4">
            <a:extLst>
              <a:ext uri="{FF2B5EF4-FFF2-40B4-BE49-F238E27FC236}">
                <a16:creationId xmlns:a16="http://schemas.microsoft.com/office/drawing/2014/main" id="{946756D8-F9AF-CB45-9435-5D90490E10C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95760" y="1887063"/>
            <a:ext cx="1309717" cy="1654914"/>
          </a:xfrm>
          <a:prstGeom prst="rect">
            <a:avLst/>
          </a:prstGeom>
        </p:spPr>
      </p:pic>
      <p:sp>
        <p:nvSpPr>
          <p:cNvPr id="58" name="Content Placeholder 6">
            <a:extLst>
              <a:ext uri="{FF2B5EF4-FFF2-40B4-BE49-F238E27FC236}">
                <a16:creationId xmlns:a16="http://schemas.microsoft.com/office/drawing/2014/main" id="{FC2707F6-34F9-6F46-94BF-8545416F35DC}"/>
              </a:ext>
            </a:extLst>
          </p:cNvPr>
          <p:cNvSpPr txBox="1">
            <a:spLocks/>
          </p:cNvSpPr>
          <p:nvPr/>
        </p:nvSpPr>
        <p:spPr>
          <a:xfrm>
            <a:off x="9592579" y="1907608"/>
            <a:ext cx="2141912"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Initial state 1001</a:t>
            </a:r>
          </a:p>
        </p:txBody>
      </p:sp>
    </p:spTree>
    <p:extLst>
      <p:ext uri="{BB962C8B-B14F-4D97-AF65-F5344CB8AC3E}">
        <p14:creationId xmlns:p14="http://schemas.microsoft.com/office/powerpoint/2010/main" val="3444882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a:xfrm>
            <a:off x="457200" y="664083"/>
            <a:ext cx="2971800" cy="5050917"/>
          </a:xfrm>
        </p:spPr>
        <p:txBody>
          <a:bodyPr/>
          <a:lstStyle/>
          <a:p>
            <a:r>
              <a:rPr lang="it-IT">
                <a:latin typeface="IBM Plex Sans" panose="020B0503050203000203" pitchFamily="34" charset="0"/>
              </a:rPr>
              <a:t>Optimizations</a:t>
            </a:r>
            <a:br>
              <a:rPr lang="it-IT">
                <a:latin typeface="IBM Plex Sans" panose="020B0503050203000203" pitchFamily="34" charset="0"/>
              </a:rPr>
            </a:br>
            <a:r>
              <a:rPr lang="it-IT">
                <a:latin typeface="IBM Plex Sans" panose="020B0503050203000203" pitchFamily="34" charset="0"/>
              </a:rPr>
              <a:t>required</a:t>
            </a: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r>
              <a:rPr lang="it-IT">
                <a:latin typeface="IBM Plex Sans" panose="020B0503050203000203" pitchFamily="34" charset="0"/>
              </a:rPr>
              <a:t>Results</a:t>
            </a:r>
          </a:p>
        </p:txBody>
      </p:sp>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optimization</a:t>
            </a:r>
          </a:p>
        </p:txBody>
      </p:sp>
      <p:sp>
        <p:nvSpPr>
          <p:cNvPr id="5" name="Content Placeholder 4">
            <a:extLst>
              <a:ext uri="{FF2B5EF4-FFF2-40B4-BE49-F238E27FC236}">
                <a16:creationId xmlns:a16="http://schemas.microsoft.com/office/drawing/2014/main" id="{8EA0FAA0-A63B-134C-924D-8917DBDE8A13}"/>
              </a:ext>
            </a:extLst>
          </p:cNvPr>
          <p:cNvSpPr>
            <a:spLocks noGrp="1"/>
          </p:cNvSpPr>
          <p:nvPr>
            <p:ph idx="10"/>
          </p:nvPr>
        </p:nvSpPr>
        <p:spPr>
          <a:xfrm>
            <a:off x="9204960" y="664084"/>
            <a:ext cx="4709160" cy="3450716"/>
          </a:xfrm>
        </p:spPr>
        <p:txBody>
          <a:bodyPr/>
          <a:lstStyle/>
          <a:p>
            <a:r>
              <a:rPr lang="it-IT"/>
              <a:t>2° order Suzuki-Trotter decomposition</a:t>
            </a:r>
          </a:p>
          <a:p>
            <a:r>
              <a:rPr lang="it-IT">
                <a:solidFill>
                  <a:schemeClr val="tx1">
                    <a:lumMod val="50000"/>
                    <a:lumOff val="50000"/>
                  </a:schemeClr>
                </a:solidFill>
              </a:rPr>
              <a:t>Hopping term works well with 1 Trotter step: interaction term carries on differences and need to use more Trotter steps. While only a few Trotter steps can be implemented (cx gates less than 50), we need to increase performances by adding a Trotter step only to the term with less cx gates (interaction term)</a:t>
            </a:r>
          </a:p>
        </p:txBody>
      </p:sp>
      <p:sp>
        <p:nvSpPr>
          <p:cNvPr id="6" name="Content Placeholder 5">
            <a:extLst>
              <a:ext uri="{FF2B5EF4-FFF2-40B4-BE49-F238E27FC236}">
                <a16:creationId xmlns:a16="http://schemas.microsoft.com/office/drawing/2014/main" id="{54437CC6-91D8-AE4C-9AD1-B25E427B403C}"/>
              </a:ext>
            </a:extLst>
          </p:cNvPr>
          <p:cNvSpPr>
            <a:spLocks noGrp="1"/>
          </p:cNvSpPr>
          <p:nvPr>
            <p:ph idx="12"/>
          </p:nvPr>
        </p:nvSpPr>
        <p:spPr>
          <a:xfrm>
            <a:off x="3962400" y="664083"/>
            <a:ext cx="4709160" cy="3450717"/>
          </a:xfrm>
        </p:spPr>
        <p:txBody>
          <a:bodyPr/>
          <a:lstStyle/>
          <a:p>
            <a:r>
              <a:rPr lang="it-IT"/>
              <a:t>Avoiding 3-bodies components</a:t>
            </a:r>
          </a:p>
          <a:p>
            <a:r>
              <a:rPr lang="it-IT">
                <a:solidFill>
                  <a:schemeClr val="tx1">
                    <a:lumMod val="50000"/>
                    <a:lumOff val="50000"/>
                  </a:schemeClr>
                </a:solidFill>
              </a:rPr>
              <a:t>Three-body terms in the hopping term do not carry any information: sigma_z can be replaced with identity in hopping term. Three-body terms become important when considering more than 2 sites (multiple hopping)</a:t>
            </a:r>
          </a:p>
        </p:txBody>
      </p:sp>
      <p:sp>
        <p:nvSpPr>
          <p:cNvPr id="19" name="Right Arrow 18">
            <a:extLst>
              <a:ext uri="{FF2B5EF4-FFF2-40B4-BE49-F238E27FC236}">
                <a16:creationId xmlns:a16="http://schemas.microsoft.com/office/drawing/2014/main" id="{7FEFE007-1D73-A14E-8EFF-0B557F64786E}"/>
              </a:ext>
            </a:extLst>
          </p:cNvPr>
          <p:cNvSpPr/>
          <p:nvPr/>
        </p:nvSpPr>
        <p:spPr>
          <a:xfrm rot="5400000">
            <a:off x="5823204" y="412394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0" name="Right Arrow 19">
            <a:extLst>
              <a:ext uri="{FF2B5EF4-FFF2-40B4-BE49-F238E27FC236}">
                <a16:creationId xmlns:a16="http://schemas.microsoft.com/office/drawing/2014/main" id="{536D77F1-1C1C-AB47-87E1-64ACEF516A96}"/>
              </a:ext>
            </a:extLst>
          </p:cNvPr>
          <p:cNvSpPr/>
          <p:nvPr/>
        </p:nvSpPr>
        <p:spPr>
          <a:xfrm rot="5400000">
            <a:off x="11308080" y="412394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2" name="Content Placeholder 5">
            <a:extLst>
              <a:ext uri="{FF2B5EF4-FFF2-40B4-BE49-F238E27FC236}">
                <a16:creationId xmlns:a16="http://schemas.microsoft.com/office/drawing/2014/main" id="{B6AE1183-58AA-D14C-B47C-4F873623ADF2}"/>
              </a:ext>
            </a:extLst>
          </p:cNvPr>
          <p:cNvSpPr txBox="1">
            <a:spLocks/>
          </p:cNvSpPr>
          <p:nvPr/>
        </p:nvSpPr>
        <p:spPr>
          <a:xfrm>
            <a:off x="3964279" y="4565736"/>
            <a:ext cx="4709160" cy="2299997"/>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a:t>Same behaviour for 2 sites Hubbard Model, less gates</a:t>
            </a:r>
          </a:p>
          <a:p>
            <a:endParaRPr lang="it-IT"/>
          </a:p>
          <a:p>
            <a:r>
              <a:rPr lang="it-IT" b="1"/>
              <a:t>This cannot be used on a 3 sites frustrated triangle Hubbar Model</a:t>
            </a:r>
          </a:p>
        </p:txBody>
      </p:sp>
      <p:sp>
        <p:nvSpPr>
          <p:cNvPr id="23" name="Content Placeholder 5">
            <a:extLst>
              <a:ext uri="{FF2B5EF4-FFF2-40B4-BE49-F238E27FC236}">
                <a16:creationId xmlns:a16="http://schemas.microsoft.com/office/drawing/2014/main" id="{2A027077-96B3-D94B-A6B1-8728290B18C0}"/>
              </a:ext>
            </a:extLst>
          </p:cNvPr>
          <p:cNvSpPr txBox="1">
            <a:spLocks/>
          </p:cNvSpPr>
          <p:nvPr/>
        </p:nvSpPr>
        <p:spPr>
          <a:xfrm>
            <a:off x="9206839" y="4526280"/>
            <a:ext cx="4709160" cy="1430160"/>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a:t>No changes in performances</a:t>
            </a:r>
          </a:p>
        </p:txBody>
      </p:sp>
    </p:spTree>
    <p:extLst>
      <p:ext uri="{BB962C8B-B14F-4D97-AF65-F5344CB8AC3E}">
        <p14:creationId xmlns:p14="http://schemas.microsoft.com/office/powerpoint/2010/main" val="1982652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164BDB-E95D-1C4C-81ED-75DCEBF461D2}"/>
              </a:ext>
            </a:extLst>
          </p:cNvPr>
          <p:cNvPicPr>
            <a:picLocks noChangeAspect="1"/>
          </p:cNvPicPr>
          <p:nvPr/>
        </p:nvPicPr>
        <p:blipFill>
          <a:blip r:embed="rId2"/>
          <a:stretch>
            <a:fillRect/>
          </a:stretch>
        </p:blipFill>
        <p:spPr>
          <a:xfrm>
            <a:off x="457200" y="2446006"/>
            <a:ext cx="3952547" cy="2709736"/>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optimization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2° order Suzuki-Trotter decomposition</a:t>
            </a:r>
          </a:p>
        </p:txBody>
      </p:sp>
      <p:sp>
        <p:nvSpPr>
          <p:cNvPr id="9" name="Content Placeholder 6">
            <a:extLst>
              <a:ext uri="{FF2B5EF4-FFF2-40B4-BE49-F238E27FC236}">
                <a16:creationId xmlns:a16="http://schemas.microsoft.com/office/drawing/2014/main" id="{9FCCF6B5-C89F-F247-BFD9-D42E738BD305}"/>
              </a:ext>
            </a:extLst>
          </p:cNvPr>
          <p:cNvSpPr txBox="1">
            <a:spLocks/>
          </p:cNvSpPr>
          <p:nvPr/>
        </p:nvSpPr>
        <p:spPr>
          <a:xfrm>
            <a:off x="822325" y="2153306"/>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nT=2</a:t>
            </a:r>
          </a:p>
        </p:txBody>
      </p:sp>
      <p:sp>
        <p:nvSpPr>
          <p:cNvPr id="15" name="Rectangle 14">
            <a:extLst>
              <a:ext uri="{FF2B5EF4-FFF2-40B4-BE49-F238E27FC236}">
                <a16:creationId xmlns:a16="http://schemas.microsoft.com/office/drawing/2014/main" id="{CCF6A35C-3AB1-B841-8771-7EBB7A55CB35}"/>
              </a:ext>
            </a:extLst>
          </p:cNvPr>
          <p:cNvSpPr/>
          <p:nvPr/>
        </p:nvSpPr>
        <p:spPr>
          <a:xfrm>
            <a:off x="808974" y="1691640"/>
            <a:ext cx="5546711" cy="461665"/>
          </a:xfrm>
          <a:prstGeom prst="rect">
            <a:avLst/>
          </a:prstGeom>
        </p:spPr>
        <p:txBody>
          <a:bodyPr wrap="none">
            <a:spAutoFit/>
          </a:bodyPr>
          <a:lstStyle/>
          <a:p>
            <a:r>
              <a:rPr lang="it-IT" sz="2400" b="1">
                <a:latin typeface="IBM Plex Sans" panose="020B0503050203000203" pitchFamily="34" charset="0"/>
              </a:rPr>
              <a:t>OPTIMIZED (with 2° order S-T) on Hk</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E632324-AE63-614D-B2B9-8067F295897D}"/>
                  </a:ext>
                </a:extLst>
              </p:cNvPr>
              <p:cNvSpPr txBox="1"/>
              <p:nvPr/>
            </p:nvSpPr>
            <p:spPr>
              <a:xfrm>
                <a:off x="8510583" y="1930669"/>
                <a:ext cx="3383280" cy="411480"/>
              </a:xfrm>
              <a:prstGeom prst="rect">
                <a:avLst/>
              </a:prstGeom>
            </p:spPr>
            <p:txBody>
              <a:bodyPr wrap="none" lIns="0" tIns="0" rIns="0" bIns="0" rtlCol="0">
                <a:noAutofit/>
              </a:bodyPr>
              <a:lstStyle/>
              <a:p>
                <a:pPr>
                  <a:lnSpc>
                    <a:spcPct val="105000"/>
                  </a:lnSpc>
                  <a:spcBef>
                    <a:spcPts val="1000"/>
                  </a:spcBef>
                </a:pPr>
                <a14:m>
                  <m:oMathPara xmlns:m="http://schemas.openxmlformats.org/officeDocument/2006/math">
                    <m:oMathParaPr>
                      <m:jc m:val="centerGroup"/>
                    </m:oMathParaPr>
                    <m:oMath xmlns:m="http://schemas.openxmlformats.org/officeDocument/2006/math">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d>
                            <m:dPr>
                              <m:ctrlPr>
                                <a:rPr lang="it-IT" sz="2000" b="0" i="1" dirty="0" err="1" smtClean="0">
                                  <a:solidFill>
                                    <a:schemeClr val="tx1"/>
                                  </a:solidFill>
                                  <a:latin typeface="Cambria Math" panose="02040503050406030204" pitchFamily="18" charset="0"/>
                                </a:rPr>
                              </m:ctrlPr>
                            </m:dPr>
                            <m:e>
                              <m:sSub>
                                <m:sSubPr>
                                  <m:ctrlPr>
                                    <a:rPr lang="it-IT" sz="2000" b="0" i="1" dirty="0" err="1" smtClean="0">
                                      <a:solidFill>
                                        <a:schemeClr val="tx1"/>
                                      </a:solidFill>
                                      <a:latin typeface="Cambria Math" panose="02040503050406030204" pitchFamily="18" charset="0"/>
                                    </a:rPr>
                                  </m:ctrlPr>
                                </m:sSubPr>
                                <m:e>
                                  <m:r>
                                    <a:rPr lang="it-IT" sz="2000" b="0" i="1" dirty="0" err="1" smtClean="0">
                                      <a:solidFill>
                                        <a:schemeClr val="tx1"/>
                                      </a:solidFill>
                                      <a:latin typeface="Cambria Math" panose="02040503050406030204" pitchFamily="18" charset="0"/>
                                    </a:rPr>
                                    <m:t>𝐻</m:t>
                                  </m:r>
                                </m:e>
                                <m:sub>
                                  <m:r>
                                    <a:rPr lang="it-IT" sz="2000" b="0" i="1" dirty="0" err="1" smtClean="0">
                                      <a:solidFill>
                                        <a:schemeClr val="tx1"/>
                                      </a:solidFill>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m:t>
                              </m:r>
                              <m:sSub>
                                <m:sSubPr>
                                  <m:ctrlPr>
                                    <a:rPr lang="it-IT" sz="2000" b="0" i="1" dirty="0" err="1" smtClean="0">
                                      <a:solidFill>
                                        <a:schemeClr val="tx1"/>
                                      </a:solidFill>
                                      <a:latin typeface="Cambria Math" panose="02040503050406030204" pitchFamily="18" charset="0"/>
                                    </a:rPr>
                                  </m:ctrlPr>
                                </m:sSubPr>
                                <m:e>
                                  <m:r>
                                    <a:rPr lang="it-IT" sz="2000" b="0" i="1" dirty="0" err="1" smtClean="0">
                                      <a:solidFill>
                                        <a:schemeClr val="tx1"/>
                                      </a:solidFill>
                                      <a:latin typeface="Cambria Math" panose="02040503050406030204" pitchFamily="18" charset="0"/>
                                    </a:rPr>
                                    <m:t>𝐻</m:t>
                                  </m:r>
                                </m:e>
                                <m:sub>
                                  <m:r>
                                    <a:rPr lang="it-IT" sz="2000" b="0" i="1" dirty="0" err="1" smtClean="0">
                                      <a:solidFill>
                                        <a:schemeClr val="tx1"/>
                                      </a:solidFill>
                                      <a:latin typeface="Cambria Math" panose="02040503050406030204" pitchFamily="18" charset="0"/>
                                    </a:rPr>
                                    <m:t>𝑘</m:t>
                                  </m:r>
                                </m:sub>
                              </m:sSub>
                            </m:e>
                          </m:d>
                          <m:r>
                            <a:rPr lang="it-IT" sz="2000" b="0" i="1" dirty="0" err="1" smtClean="0">
                              <a:solidFill>
                                <a:schemeClr val="tx1"/>
                              </a:solidFill>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b="0" i="1" dirty="0" err="1">
                                  <a:latin typeface="Cambria Math" panose="02040503050406030204" pitchFamily="18" charset="0"/>
                                </a:rPr>
                                <m:t>𝑖</m:t>
                              </m:r>
                              <m:r>
                                <a:rPr lang="it-IT" sz="2000" i="1" dirty="0" err="1">
                                  <a:latin typeface="Cambria Math" panose="02040503050406030204" pitchFamily="18" charset="0"/>
                                </a:rPr>
                                <m:t>𝐻</m:t>
                              </m:r>
                            </m:e>
                            <m:sub>
                              <m:r>
                                <a:rPr lang="it-IT" sz="2000" i="1" dirty="0" err="1">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𝑡</m:t>
                          </m:r>
                        </m:sup>
                      </m:sSup>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b="0" i="1" dirty="0" err="1">
                                  <a:latin typeface="Cambria Math" panose="02040503050406030204" pitchFamily="18" charset="0"/>
                                </a:rPr>
                                <m:t>𝑖</m:t>
                              </m:r>
                              <m:r>
                                <a:rPr lang="it-IT" sz="2000" i="1" dirty="0" err="1">
                                  <a:latin typeface="Cambria Math" panose="02040503050406030204" pitchFamily="18" charset="0"/>
                                </a:rPr>
                                <m:t>𝐻</m:t>
                              </m:r>
                            </m:e>
                            <m:sub>
                              <m:r>
                                <a:rPr lang="it-IT" sz="2000" i="1" dirty="0" err="1">
                                  <a:latin typeface="Cambria Math" panose="02040503050406030204" pitchFamily="18" charset="0"/>
                                </a:rPr>
                                <m:t>𝑘</m:t>
                              </m:r>
                            </m:sub>
                          </m:sSub>
                          <m:r>
                            <a:rPr lang="it-IT" sz="2000" b="0" i="1" dirty="0" err="1" smtClean="0">
                              <a:solidFill>
                                <a:schemeClr val="tx1"/>
                              </a:solidFill>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𝑂</m:t>
                      </m:r>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𝑡</m:t>
                          </m:r>
                        </m:e>
                        <m:sup>
                          <m:r>
                            <a:rPr lang="it-IT" sz="2000" b="0" i="1" dirty="0" err="1" smtClean="0">
                              <a:solidFill>
                                <a:schemeClr val="tx1"/>
                              </a:solidFill>
                              <a:latin typeface="Cambria Math" panose="02040503050406030204" pitchFamily="18" charset="0"/>
                            </a:rPr>
                            <m:t>2</m:t>
                          </m:r>
                        </m:sup>
                      </m:sSup>
                      <m:r>
                        <a:rPr lang="it-IT" sz="2000" b="0" i="1" dirty="0" err="1" smtClean="0">
                          <a:solidFill>
                            <a:schemeClr val="tx1"/>
                          </a:solidFill>
                          <a:latin typeface="Cambria Math" panose="02040503050406030204" pitchFamily="18" charset="0"/>
                        </a:rPr>
                        <m:t>)</m:t>
                      </m:r>
                    </m:oMath>
                  </m:oMathPara>
                </a14:m>
                <a:endParaRPr lang="it-IT" sz="2000" dirty="0" err="1">
                  <a:solidFill>
                    <a:schemeClr val="tx1"/>
                  </a:solidFill>
                  <a:latin typeface="IBM Plex Sans" charset="0"/>
                  <a:ea typeface="IBM Plex Sans" charset="0"/>
                  <a:cs typeface="IBM Plex Sans" charset="0"/>
                </a:endParaRPr>
              </a:p>
            </p:txBody>
          </p:sp>
        </mc:Choice>
        <mc:Fallback xmlns="">
          <p:sp>
            <p:nvSpPr>
              <p:cNvPr id="21" name="TextBox 20">
                <a:extLst>
                  <a:ext uri="{FF2B5EF4-FFF2-40B4-BE49-F238E27FC236}">
                    <a16:creationId xmlns:a16="http://schemas.microsoft.com/office/drawing/2014/main" id="{BE632324-AE63-614D-B2B9-8067F295897D}"/>
                  </a:ext>
                </a:extLst>
              </p:cNvPr>
              <p:cNvSpPr txBox="1">
                <a:spLocks noRot="1" noChangeAspect="1" noMove="1" noResize="1" noEditPoints="1" noAdjustHandles="1" noChangeArrowheads="1" noChangeShapeType="1" noTextEdit="1"/>
              </p:cNvSpPr>
              <p:nvPr/>
            </p:nvSpPr>
            <p:spPr>
              <a:xfrm>
                <a:off x="8510583" y="1930669"/>
                <a:ext cx="3383280" cy="411480"/>
              </a:xfrm>
              <a:prstGeom prst="rect">
                <a:avLst/>
              </a:prstGeom>
              <a:blipFill>
                <a:blip r:embed="rId3"/>
                <a:stretch>
                  <a:fillRect l="-1866" r="-15299" b="-303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6B1C485-749E-E84F-A120-7943C6C39FA9}"/>
                  </a:ext>
                </a:extLst>
              </p:cNvPr>
              <p:cNvSpPr txBox="1"/>
              <p:nvPr/>
            </p:nvSpPr>
            <p:spPr>
              <a:xfrm>
                <a:off x="8510583" y="4452520"/>
                <a:ext cx="4160520" cy="548640"/>
              </a:xfrm>
              <a:prstGeom prst="rect">
                <a:avLst/>
              </a:prstGeom>
            </p:spPr>
            <p:txBody>
              <a:bodyPr wrap="none" lIns="0" tIns="0" rIns="0" bIns="0" rtlCol="0">
                <a:noAutofit/>
              </a:bodyPr>
              <a:lstStyle/>
              <a:p>
                <a:pPr>
                  <a:lnSpc>
                    <a:spcPct val="105000"/>
                  </a:lnSpc>
                  <a:spcBef>
                    <a:spcPts val="1000"/>
                  </a:spcBef>
                </a:pPr>
                <a14:m>
                  <m:oMathPara xmlns:m="http://schemas.openxmlformats.org/officeDocument/2006/math">
                    <m:oMathParaPr>
                      <m:jc m:val="centerGroup"/>
                    </m:oMathParaPr>
                    <m:oMath xmlns:m="http://schemas.openxmlformats.org/officeDocument/2006/math">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d>
                            <m:dPr>
                              <m:ctrlPr>
                                <a:rPr lang="it-IT" sz="2000" b="0" i="1" dirty="0" err="1" smtClean="0">
                                  <a:solidFill>
                                    <a:schemeClr val="tx1"/>
                                  </a:solidFill>
                                  <a:latin typeface="Cambria Math" panose="02040503050406030204" pitchFamily="18" charset="0"/>
                                </a:rPr>
                              </m:ctrlPr>
                            </m:dPr>
                            <m:e>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i="1" dirty="0" err="1">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i="1" dirty="0" err="1">
                                      <a:latin typeface="Cambria Math" panose="02040503050406030204" pitchFamily="18" charset="0"/>
                                    </a:rPr>
                                    <m:t>𝑘</m:t>
                                  </m:r>
                                </m:sub>
                              </m:sSub>
                            </m:e>
                          </m:d>
                          <m:r>
                            <a:rPr lang="it-IT" sz="2000" b="0" i="1" dirty="0" err="1" smtClean="0">
                              <a:solidFill>
                                <a:schemeClr val="tx1"/>
                              </a:solidFill>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f>
                            <m:fPr>
                              <m:ctrlPr>
                                <a:rPr lang="it-IT" sz="2000" b="0" i="1" dirty="0" err="1" smtClean="0">
                                  <a:solidFill>
                                    <a:schemeClr val="tx1"/>
                                  </a:solidFill>
                                  <a:latin typeface="Cambria Math" panose="02040503050406030204" pitchFamily="18" charset="0"/>
                                </a:rPr>
                              </m:ctrlPr>
                            </m:fPr>
                            <m:num>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b="0" i="1" dirty="0" err="1">
                                      <a:latin typeface="Cambria Math" panose="02040503050406030204" pitchFamily="18" charset="0"/>
                                    </a:rPr>
                                    <m:t>𝑘</m:t>
                                  </m:r>
                                </m:sub>
                              </m:sSub>
                            </m:num>
                            <m:den>
                              <m:r>
                                <a:rPr lang="it-IT" sz="2000" b="0" i="1" dirty="0" err="1" smtClean="0">
                                  <a:solidFill>
                                    <a:schemeClr val="tx1"/>
                                  </a:solidFill>
                                  <a:latin typeface="Cambria Math" panose="02040503050406030204" pitchFamily="18" charset="0"/>
                                </a:rPr>
                                <m:t>2</m:t>
                              </m:r>
                            </m:den>
                          </m:f>
                          <m:r>
                            <a:rPr lang="it-IT" sz="2000" b="0" i="1" dirty="0" err="1" smtClean="0">
                              <a:solidFill>
                                <a:schemeClr val="tx1"/>
                              </a:solidFill>
                              <a:latin typeface="Cambria Math" panose="02040503050406030204" pitchFamily="18" charset="0"/>
                            </a:rPr>
                            <m:t>𝑡</m:t>
                          </m:r>
                        </m:sup>
                      </m:sSup>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b="0" i="1" dirty="0" err="1">
                                  <a:latin typeface="Cambria Math" panose="02040503050406030204" pitchFamily="18" charset="0"/>
                                </a:rPr>
                                <m:t>𝑖</m:t>
                              </m:r>
                              <m:r>
                                <a:rPr lang="it-IT" sz="2000" i="1" dirty="0" err="1">
                                  <a:latin typeface="Cambria Math" panose="02040503050406030204" pitchFamily="18" charset="0"/>
                                </a:rPr>
                                <m:t>𝐻</m:t>
                              </m:r>
                            </m:e>
                            <m:sub>
                              <m:r>
                                <a:rPr lang="it-IT" sz="2000" b="0" i="1" dirty="0" err="1">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𝑡</m:t>
                          </m:r>
                        </m:sup>
                      </m:sSup>
                      <m:sSup>
                        <m:sSupPr>
                          <m:ctrlPr>
                            <a:rPr lang="it-IT" sz="2000" i="1" dirty="0" err="1">
                              <a:latin typeface="Cambria Math" panose="02040503050406030204" pitchFamily="18" charset="0"/>
                            </a:rPr>
                          </m:ctrlPr>
                        </m:sSupPr>
                        <m:e>
                          <m:r>
                            <a:rPr lang="it-IT" sz="2000" i="1" dirty="0" err="1">
                              <a:latin typeface="Cambria Math" panose="02040503050406030204" pitchFamily="18" charset="0"/>
                            </a:rPr>
                            <m:t>𝑒</m:t>
                          </m:r>
                        </m:e>
                        <m:sup>
                          <m:r>
                            <a:rPr lang="it-IT" sz="2000" i="1" dirty="0" err="1">
                              <a:latin typeface="Cambria Math" panose="02040503050406030204" pitchFamily="18" charset="0"/>
                            </a:rPr>
                            <m:t>−</m:t>
                          </m:r>
                          <m:r>
                            <a:rPr lang="it-IT" sz="2000" b="0" i="1" dirty="0" err="1">
                              <a:latin typeface="Cambria Math" panose="02040503050406030204" pitchFamily="18" charset="0"/>
                            </a:rPr>
                            <m:t>𝑖</m:t>
                          </m:r>
                          <m:f>
                            <m:fPr>
                              <m:ctrlPr>
                                <a:rPr lang="it-IT" sz="2000" i="1" dirty="0" err="1">
                                  <a:latin typeface="Cambria Math" panose="02040503050406030204" pitchFamily="18" charset="0"/>
                                </a:rPr>
                              </m:ctrlPr>
                            </m:fPr>
                            <m:num>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b="0" i="1" dirty="0" err="1">
                                      <a:latin typeface="Cambria Math" panose="02040503050406030204" pitchFamily="18" charset="0"/>
                                    </a:rPr>
                                    <m:t>𝑘</m:t>
                                  </m:r>
                                </m:sub>
                              </m:sSub>
                            </m:num>
                            <m:den>
                              <m:r>
                                <a:rPr lang="it-IT" sz="2000" i="1" dirty="0" err="1">
                                  <a:latin typeface="Cambria Math" panose="02040503050406030204" pitchFamily="18" charset="0"/>
                                </a:rPr>
                                <m:t>2</m:t>
                              </m:r>
                            </m:den>
                          </m:f>
                          <m:r>
                            <a:rPr lang="it-IT" sz="2000" i="1" dirty="0" err="1">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𝑂</m:t>
                      </m:r>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𝑡</m:t>
                          </m:r>
                        </m:e>
                        <m:sup>
                          <m:r>
                            <a:rPr lang="it-IT" sz="2000" b="0" i="1" dirty="0" err="1" smtClean="0">
                              <a:solidFill>
                                <a:schemeClr val="tx1"/>
                              </a:solidFill>
                              <a:latin typeface="Cambria Math" panose="02040503050406030204" pitchFamily="18" charset="0"/>
                            </a:rPr>
                            <m:t>3</m:t>
                          </m:r>
                        </m:sup>
                      </m:sSup>
                      <m:r>
                        <a:rPr lang="it-IT" sz="2000" b="0" i="1" dirty="0" err="1" smtClean="0">
                          <a:solidFill>
                            <a:schemeClr val="tx1"/>
                          </a:solidFill>
                          <a:latin typeface="Cambria Math" panose="02040503050406030204" pitchFamily="18" charset="0"/>
                        </a:rPr>
                        <m:t>)</m:t>
                      </m:r>
                    </m:oMath>
                  </m:oMathPara>
                </a14:m>
                <a:endParaRPr lang="it-IT" sz="2000" dirty="0" err="1">
                  <a:solidFill>
                    <a:schemeClr val="tx1"/>
                  </a:solidFill>
                  <a:latin typeface="IBM Plex Sans" charset="0"/>
                  <a:ea typeface="IBM Plex Sans" charset="0"/>
                  <a:cs typeface="IBM Plex Sans" charset="0"/>
                </a:endParaRPr>
              </a:p>
            </p:txBody>
          </p:sp>
        </mc:Choice>
        <mc:Fallback xmlns="">
          <p:sp>
            <p:nvSpPr>
              <p:cNvPr id="22" name="TextBox 21">
                <a:extLst>
                  <a:ext uri="{FF2B5EF4-FFF2-40B4-BE49-F238E27FC236}">
                    <a16:creationId xmlns:a16="http://schemas.microsoft.com/office/drawing/2014/main" id="{06B1C485-749E-E84F-A120-7943C6C39FA9}"/>
                  </a:ext>
                </a:extLst>
              </p:cNvPr>
              <p:cNvSpPr txBox="1">
                <a:spLocks noRot="1" noChangeAspect="1" noMove="1" noResize="1" noEditPoints="1" noAdjustHandles="1" noChangeArrowheads="1" noChangeShapeType="1" noTextEdit="1"/>
              </p:cNvSpPr>
              <p:nvPr/>
            </p:nvSpPr>
            <p:spPr>
              <a:xfrm>
                <a:off x="8510583" y="4452520"/>
                <a:ext cx="4160520" cy="548640"/>
              </a:xfrm>
              <a:prstGeom prst="rect">
                <a:avLst/>
              </a:prstGeom>
              <a:blipFill>
                <a:blip r:embed="rId4"/>
                <a:stretch>
                  <a:fillRect l="-1520" t="-4545" r="-1033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F562ECF-D285-BD41-9342-236B5AD65F1D}"/>
                  </a:ext>
                </a:extLst>
              </p:cNvPr>
              <p:cNvSpPr/>
              <p:nvPr/>
            </p:nvSpPr>
            <p:spPr>
              <a:xfrm>
                <a:off x="8323461" y="3166502"/>
                <a:ext cx="6211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400" i="1" dirty="0" err="1">
                              <a:latin typeface="Cambria Math" panose="02040503050406030204" pitchFamily="18" charset="0"/>
                            </a:rPr>
                          </m:ctrlPr>
                        </m:sSubPr>
                        <m:e>
                          <m:r>
                            <a:rPr lang="it-IT" sz="2400" i="1" dirty="0" err="1">
                              <a:latin typeface="Cambria Math" panose="02040503050406030204" pitchFamily="18" charset="0"/>
                            </a:rPr>
                            <m:t>𝐻</m:t>
                          </m:r>
                        </m:e>
                        <m:sub>
                          <m:r>
                            <a:rPr lang="it-IT" sz="2400" i="1" dirty="0" err="1">
                              <a:latin typeface="Cambria Math" panose="02040503050406030204" pitchFamily="18" charset="0"/>
                            </a:rPr>
                            <m:t>𝑣</m:t>
                          </m:r>
                        </m:sub>
                      </m:sSub>
                    </m:oMath>
                  </m:oMathPara>
                </a14:m>
                <a:endParaRPr lang="it-IT"/>
              </a:p>
            </p:txBody>
          </p:sp>
        </mc:Choice>
        <mc:Fallback xmlns="">
          <p:sp>
            <p:nvSpPr>
              <p:cNvPr id="12" name="Rectangle 11">
                <a:extLst>
                  <a:ext uri="{FF2B5EF4-FFF2-40B4-BE49-F238E27FC236}">
                    <a16:creationId xmlns:a16="http://schemas.microsoft.com/office/drawing/2014/main" id="{AF562ECF-D285-BD41-9342-236B5AD65F1D}"/>
                  </a:ext>
                </a:extLst>
              </p:cNvPr>
              <p:cNvSpPr>
                <a:spLocks noRot="1" noChangeAspect="1" noMove="1" noResize="1" noEditPoints="1" noAdjustHandles="1" noChangeArrowheads="1" noChangeShapeType="1" noTextEdit="1"/>
              </p:cNvSpPr>
              <p:nvPr/>
            </p:nvSpPr>
            <p:spPr>
              <a:xfrm>
                <a:off x="8323461" y="3166502"/>
                <a:ext cx="621131" cy="461665"/>
              </a:xfrm>
              <a:prstGeom prst="rect">
                <a:avLst/>
              </a:prstGeom>
              <a:blipFill>
                <a:blip r:embed="rId5"/>
                <a:stretch>
                  <a:fillRect/>
                </a:stretch>
              </a:blipFill>
            </p:spPr>
            <p:txBody>
              <a:bodyPr/>
              <a:lstStyle/>
              <a:p>
                <a:r>
                  <a:rPr lang="it-IT">
                    <a:noFill/>
                  </a:rPr>
                  <a:t> </a:t>
                </a:r>
              </a:p>
            </p:txBody>
          </p:sp>
        </mc:Fallback>
      </mc:AlternateContent>
      <p:sp>
        <p:nvSpPr>
          <p:cNvPr id="23" name="Content Placeholder 6">
            <a:extLst>
              <a:ext uri="{FF2B5EF4-FFF2-40B4-BE49-F238E27FC236}">
                <a16:creationId xmlns:a16="http://schemas.microsoft.com/office/drawing/2014/main" id="{4544C5BC-8030-8745-B611-2D838F8C37DD}"/>
              </a:ext>
            </a:extLst>
          </p:cNvPr>
          <p:cNvSpPr txBox="1">
            <a:spLocks/>
          </p:cNvSpPr>
          <p:nvPr/>
        </p:nvSpPr>
        <p:spPr>
          <a:xfrm>
            <a:off x="8961502" y="3244027"/>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t>carries 4 CNOT (2 in parallel)</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915C596-8927-144A-8A56-5012A855A591}"/>
                  </a:ext>
                </a:extLst>
              </p:cNvPr>
              <p:cNvSpPr/>
              <p:nvPr/>
            </p:nvSpPr>
            <p:spPr>
              <a:xfrm>
                <a:off x="8306551" y="3645077"/>
                <a:ext cx="6316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400" i="1" dirty="0" err="1">
                              <a:latin typeface="Cambria Math" panose="02040503050406030204" pitchFamily="18" charset="0"/>
                            </a:rPr>
                          </m:ctrlPr>
                        </m:sSubPr>
                        <m:e>
                          <m:r>
                            <a:rPr lang="it-IT" sz="2400" i="1" dirty="0" err="1">
                              <a:latin typeface="Cambria Math" panose="02040503050406030204" pitchFamily="18" charset="0"/>
                            </a:rPr>
                            <m:t>𝐻</m:t>
                          </m:r>
                        </m:e>
                        <m:sub>
                          <m:r>
                            <a:rPr lang="it-IT" sz="2400" b="0" i="1" dirty="0" err="1">
                              <a:latin typeface="Cambria Math" panose="02040503050406030204" pitchFamily="18" charset="0"/>
                            </a:rPr>
                            <m:t>𝑘</m:t>
                          </m:r>
                        </m:sub>
                      </m:sSub>
                    </m:oMath>
                  </m:oMathPara>
                </a14:m>
                <a:endParaRPr lang="it-IT"/>
              </a:p>
            </p:txBody>
          </p:sp>
        </mc:Choice>
        <mc:Fallback xmlns="">
          <p:sp>
            <p:nvSpPr>
              <p:cNvPr id="24" name="Rectangle 23">
                <a:extLst>
                  <a:ext uri="{FF2B5EF4-FFF2-40B4-BE49-F238E27FC236}">
                    <a16:creationId xmlns:a16="http://schemas.microsoft.com/office/drawing/2014/main" id="{0915C596-8927-144A-8A56-5012A855A591}"/>
                  </a:ext>
                </a:extLst>
              </p:cNvPr>
              <p:cNvSpPr>
                <a:spLocks noRot="1" noChangeAspect="1" noMove="1" noResize="1" noEditPoints="1" noAdjustHandles="1" noChangeArrowheads="1" noChangeShapeType="1" noTextEdit="1"/>
              </p:cNvSpPr>
              <p:nvPr/>
            </p:nvSpPr>
            <p:spPr>
              <a:xfrm>
                <a:off x="8306551" y="3645077"/>
                <a:ext cx="631648" cy="461665"/>
              </a:xfrm>
              <a:prstGeom prst="rect">
                <a:avLst/>
              </a:prstGeom>
              <a:blipFill>
                <a:blip r:embed="rId6"/>
                <a:stretch>
                  <a:fillRect b="-2703"/>
                </a:stretch>
              </a:blipFill>
            </p:spPr>
            <p:txBody>
              <a:bodyPr/>
              <a:lstStyle/>
              <a:p>
                <a:r>
                  <a:rPr lang="it-IT">
                    <a:noFill/>
                  </a:rPr>
                  <a:t> </a:t>
                </a:r>
              </a:p>
            </p:txBody>
          </p:sp>
        </mc:Fallback>
      </mc:AlternateContent>
      <p:sp>
        <p:nvSpPr>
          <p:cNvPr id="25" name="Content Placeholder 6">
            <a:extLst>
              <a:ext uri="{FF2B5EF4-FFF2-40B4-BE49-F238E27FC236}">
                <a16:creationId xmlns:a16="http://schemas.microsoft.com/office/drawing/2014/main" id="{1D4233CA-95AE-474C-BBD3-9591C610F6EE}"/>
              </a:ext>
            </a:extLst>
          </p:cNvPr>
          <p:cNvSpPr txBox="1">
            <a:spLocks/>
          </p:cNvSpPr>
          <p:nvPr/>
        </p:nvSpPr>
        <p:spPr>
          <a:xfrm>
            <a:off x="8944592" y="3722602"/>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t>(optimized) carries 8 CNOT (in series)</a:t>
            </a:r>
          </a:p>
        </p:txBody>
      </p:sp>
      <p:sp>
        <p:nvSpPr>
          <p:cNvPr id="26" name="Right Arrow 25">
            <a:extLst>
              <a:ext uri="{FF2B5EF4-FFF2-40B4-BE49-F238E27FC236}">
                <a16:creationId xmlns:a16="http://schemas.microsoft.com/office/drawing/2014/main" id="{242187BA-DFA6-344C-BE49-09338B9AA01C}"/>
              </a:ext>
            </a:extLst>
          </p:cNvPr>
          <p:cNvSpPr/>
          <p:nvPr/>
        </p:nvSpPr>
        <p:spPr>
          <a:xfrm rot="5400000">
            <a:off x="9964479" y="252374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1" name="Content Placeholder 6">
            <a:extLst>
              <a:ext uri="{FF2B5EF4-FFF2-40B4-BE49-F238E27FC236}">
                <a16:creationId xmlns:a16="http://schemas.microsoft.com/office/drawing/2014/main" id="{93015207-37F8-3745-867D-12602A80D676}"/>
              </a:ext>
            </a:extLst>
          </p:cNvPr>
          <p:cNvSpPr txBox="1">
            <a:spLocks/>
          </p:cNvSpPr>
          <p:nvPr/>
        </p:nvSpPr>
        <p:spPr>
          <a:xfrm>
            <a:off x="5080584" y="3833115"/>
            <a:ext cx="2351098" cy="3344925"/>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285750" indent="-285750">
              <a:buFont typeface="Wingdings" pitchFamily="2" charset="2"/>
              <a:buChar char="§"/>
            </a:pPr>
            <a:r>
              <a:rPr lang="it-IT" sz="1600">
                <a:solidFill>
                  <a:schemeClr val="accent2"/>
                </a:solidFill>
              </a:rPr>
              <a:t>Seems that at low nTrot the 2° order S-T fails sooner</a:t>
            </a:r>
          </a:p>
          <a:p>
            <a:pPr marL="285750" indent="-285750">
              <a:buFont typeface="Wingdings" pitchFamily="2" charset="2"/>
              <a:buChar char="§"/>
            </a:pPr>
            <a:endParaRPr lang="it-IT" sz="1600">
              <a:solidFill>
                <a:schemeClr val="accent2"/>
              </a:solidFill>
            </a:endParaRPr>
          </a:p>
          <a:p>
            <a:pPr marL="285750" indent="-285750">
              <a:buFont typeface="Wingdings" pitchFamily="2" charset="2"/>
              <a:buChar char="§"/>
            </a:pPr>
            <a:endParaRPr lang="it-IT" sz="1600">
              <a:solidFill>
                <a:schemeClr val="accent2"/>
              </a:solidFill>
            </a:endParaRPr>
          </a:p>
          <a:p>
            <a:pPr marL="285750" indent="-285750">
              <a:buFont typeface="Wingdings" pitchFamily="2" charset="2"/>
              <a:buChar char="§"/>
            </a:pPr>
            <a:endParaRPr lang="it-IT" sz="1600">
              <a:solidFill>
                <a:srgbClr val="00B050"/>
              </a:solidFill>
            </a:endParaRPr>
          </a:p>
          <a:p>
            <a:pPr marL="285750" indent="-285750">
              <a:buFont typeface="Wingdings" pitchFamily="2" charset="2"/>
              <a:buChar char="§"/>
            </a:pPr>
            <a:r>
              <a:rPr lang="it-IT" sz="1600">
                <a:solidFill>
                  <a:srgbClr val="00B050"/>
                </a:solidFill>
              </a:rPr>
              <a:t>Gain in performance at high times</a:t>
            </a:r>
          </a:p>
          <a:p>
            <a:pPr marL="285750" indent="-285750">
              <a:buFont typeface="Wingdings" pitchFamily="2" charset="2"/>
              <a:buChar char="§"/>
            </a:pPr>
            <a:r>
              <a:rPr lang="it-IT" sz="1600">
                <a:solidFill>
                  <a:srgbClr val="C00000"/>
                </a:solidFill>
              </a:rPr>
              <a:t>No significant gain at low-middle times</a:t>
            </a:r>
          </a:p>
        </p:txBody>
      </p:sp>
      <p:pic>
        <p:nvPicPr>
          <p:cNvPr id="5" name="Picture 4">
            <a:extLst>
              <a:ext uri="{FF2B5EF4-FFF2-40B4-BE49-F238E27FC236}">
                <a16:creationId xmlns:a16="http://schemas.microsoft.com/office/drawing/2014/main" id="{A70FA3D7-55A8-0D40-84F9-251087088B76}"/>
              </a:ext>
            </a:extLst>
          </p:cNvPr>
          <p:cNvPicPr>
            <a:picLocks noChangeAspect="1"/>
          </p:cNvPicPr>
          <p:nvPr/>
        </p:nvPicPr>
        <p:blipFill>
          <a:blip r:embed="rId7"/>
          <a:stretch>
            <a:fillRect/>
          </a:stretch>
        </p:blipFill>
        <p:spPr>
          <a:xfrm>
            <a:off x="439940" y="5421700"/>
            <a:ext cx="3952547" cy="2709736"/>
          </a:xfrm>
          <a:prstGeom prst="rect">
            <a:avLst/>
          </a:prstGeom>
        </p:spPr>
      </p:pic>
      <p:sp>
        <p:nvSpPr>
          <p:cNvPr id="28" name="Content Placeholder 6">
            <a:extLst>
              <a:ext uri="{FF2B5EF4-FFF2-40B4-BE49-F238E27FC236}">
                <a16:creationId xmlns:a16="http://schemas.microsoft.com/office/drawing/2014/main" id="{5C95254D-2CE8-2D4F-8412-0DD783B8F7E8}"/>
              </a:ext>
            </a:extLst>
          </p:cNvPr>
          <p:cNvSpPr txBox="1">
            <a:spLocks/>
          </p:cNvSpPr>
          <p:nvPr/>
        </p:nvSpPr>
        <p:spPr>
          <a:xfrm>
            <a:off x="790411" y="507492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nT=3</a:t>
            </a:r>
          </a:p>
        </p:txBody>
      </p:sp>
      <p:sp>
        <p:nvSpPr>
          <p:cNvPr id="29" name="TextBox 28">
            <a:extLst>
              <a:ext uri="{FF2B5EF4-FFF2-40B4-BE49-F238E27FC236}">
                <a16:creationId xmlns:a16="http://schemas.microsoft.com/office/drawing/2014/main" id="{875D03F5-BA97-EC45-B0BE-4184ED8E1222}"/>
              </a:ext>
            </a:extLst>
          </p:cNvPr>
          <p:cNvSpPr txBox="1"/>
          <p:nvPr/>
        </p:nvSpPr>
        <p:spPr>
          <a:xfrm>
            <a:off x="365760" y="1096059"/>
            <a:ext cx="265176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
        <p:nvSpPr>
          <p:cNvPr id="6" name="Oval 5">
            <a:extLst>
              <a:ext uri="{FF2B5EF4-FFF2-40B4-BE49-F238E27FC236}">
                <a16:creationId xmlns:a16="http://schemas.microsoft.com/office/drawing/2014/main" id="{A5F3C5C3-CC00-1E4F-A45E-CF3A5F0155F8}"/>
              </a:ext>
            </a:extLst>
          </p:cNvPr>
          <p:cNvSpPr/>
          <p:nvPr/>
        </p:nvSpPr>
        <p:spPr>
          <a:xfrm>
            <a:off x="3017520" y="5805840"/>
            <a:ext cx="1374966" cy="193448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0" name="Oval 29">
            <a:extLst>
              <a:ext uri="{FF2B5EF4-FFF2-40B4-BE49-F238E27FC236}">
                <a16:creationId xmlns:a16="http://schemas.microsoft.com/office/drawing/2014/main" id="{F921C943-D9A5-504C-B6F3-0B4699FF364D}"/>
              </a:ext>
            </a:extLst>
          </p:cNvPr>
          <p:cNvSpPr/>
          <p:nvPr/>
        </p:nvSpPr>
        <p:spPr>
          <a:xfrm>
            <a:off x="1613372" y="6263640"/>
            <a:ext cx="1325880" cy="12938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0" name="Oval 19">
            <a:extLst>
              <a:ext uri="{FF2B5EF4-FFF2-40B4-BE49-F238E27FC236}">
                <a16:creationId xmlns:a16="http://schemas.microsoft.com/office/drawing/2014/main" id="{6D9D8140-BCE9-C548-8A56-B6927175BFFC}"/>
              </a:ext>
            </a:extLst>
          </p:cNvPr>
          <p:cNvSpPr/>
          <p:nvPr/>
        </p:nvSpPr>
        <p:spPr>
          <a:xfrm>
            <a:off x="1561025" y="3719778"/>
            <a:ext cx="872448" cy="93846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Tree>
    <p:extLst>
      <p:ext uri="{BB962C8B-B14F-4D97-AF65-F5344CB8AC3E}">
        <p14:creationId xmlns:p14="http://schemas.microsoft.com/office/powerpoint/2010/main" val="3269193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Benchmark</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Fermionic exact vs spin exact</a:t>
            </a:r>
          </a:p>
        </p:txBody>
      </p:sp>
      <p:pic>
        <p:nvPicPr>
          <p:cNvPr id="26" name="Picture 25">
            <a:extLst>
              <a:ext uri="{FF2B5EF4-FFF2-40B4-BE49-F238E27FC236}">
                <a16:creationId xmlns:a16="http://schemas.microsoft.com/office/drawing/2014/main" id="{27A16B96-2FB7-7742-88E2-0CFF508C24C2}"/>
              </a:ext>
            </a:extLst>
          </p:cNvPr>
          <p:cNvPicPr>
            <a:picLocks noChangeAspect="1"/>
          </p:cNvPicPr>
          <p:nvPr/>
        </p:nvPicPr>
        <p:blipFill>
          <a:blip r:embed="rId2"/>
          <a:stretch>
            <a:fillRect/>
          </a:stretch>
        </p:blipFill>
        <p:spPr>
          <a:xfrm>
            <a:off x="345281" y="2018686"/>
            <a:ext cx="3916016" cy="2684691"/>
          </a:xfrm>
          <a:prstGeom prst="rect">
            <a:avLst/>
          </a:prstGeom>
        </p:spPr>
      </p:pic>
      <p:pic>
        <p:nvPicPr>
          <p:cNvPr id="27" name="Picture 26">
            <a:extLst>
              <a:ext uri="{FF2B5EF4-FFF2-40B4-BE49-F238E27FC236}">
                <a16:creationId xmlns:a16="http://schemas.microsoft.com/office/drawing/2014/main" id="{5F1258DB-6ADA-8146-91B5-950C87B93640}"/>
              </a:ext>
            </a:extLst>
          </p:cNvPr>
          <p:cNvPicPr>
            <a:picLocks noChangeAspect="1"/>
          </p:cNvPicPr>
          <p:nvPr/>
        </p:nvPicPr>
        <p:blipFill>
          <a:blip r:embed="rId3"/>
          <a:stretch>
            <a:fillRect/>
          </a:stretch>
        </p:blipFill>
        <p:spPr>
          <a:xfrm>
            <a:off x="345281" y="5074920"/>
            <a:ext cx="3916016" cy="2684691"/>
          </a:xfrm>
          <a:prstGeom prst="rect">
            <a:avLst/>
          </a:prstGeom>
        </p:spPr>
      </p:pic>
      <p:pic>
        <p:nvPicPr>
          <p:cNvPr id="28" name="Picture 27">
            <a:extLst>
              <a:ext uri="{FF2B5EF4-FFF2-40B4-BE49-F238E27FC236}">
                <a16:creationId xmlns:a16="http://schemas.microsoft.com/office/drawing/2014/main" id="{28D4187B-D31A-4244-9127-CEA5A0CE766B}"/>
              </a:ext>
            </a:extLst>
          </p:cNvPr>
          <p:cNvPicPr>
            <a:picLocks noChangeAspect="1"/>
          </p:cNvPicPr>
          <p:nvPr/>
        </p:nvPicPr>
        <p:blipFill>
          <a:blip r:embed="rId4"/>
          <a:stretch>
            <a:fillRect/>
          </a:stretch>
        </p:blipFill>
        <p:spPr>
          <a:xfrm>
            <a:off x="4472276" y="2024469"/>
            <a:ext cx="3916016" cy="2684691"/>
          </a:xfrm>
          <a:prstGeom prst="rect">
            <a:avLst/>
          </a:prstGeom>
        </p:spPr>
      </p:pic>
      <p:pic>
        <p:nvPicPr>
          <p:cNvPr id="29" name="Picture 28">
            <a:extLst>
              <a:ext uri="{FF2B5EF4-FFF2-40B4-BE49-F238E27FC236}">
                <a16:creationId xmlns:a16="http://schemas.microsoft.com/office/drawing/2014/main" id="{12D4B35E-40F7-4A47-ADBA-A9C810BFFE90}"/>
              </a:ext>
            </a:extLst>
          </p:cNvPr>
          <p:cNvPicPr>
            <a:picLocks noChangeAspect="1"/>
          </p:cNvPicPr>
          <p:nvPr/>
        </p:nvPicPr>
        <p:blipFill>
          <a:blip r:embed="rId5"/>
          <a:stretch>
            <a:fillRect/>
          </a:stretch>
        </p:blipFill>
        <p:spPr>
          <a:xfrm>
            <a:off x="4490467" y="5074920"/>
            <a:ext cx="3916016" cy="2684691"/>
          </a:xfrm>
          <a:prstGeom prst="rect">
            <a:avLst/>
          </a:prstGeom>
        </p:spPr>
      </p:pic>
      <p:pic>
        <p:nvPicPr>
          <p:cNvPr id="30" name="Picture 29">
            <a:extLst>
              <a:ext uri="{FF2B5EF4-FFF2-40B4-BE49-F238E27FC236}">
                <a16:creationId xmlns:a16="http://schemas.microsoft.com/office/drawing/2014/main" id="{2022810C-B374-844B-B22D-1AC910371007}"/>
              </a:ext>
            </a:extLst>
          </p:cNvPr>
          <p:cNvPicPr>
            <a:picLocks noChangeAspect="1"/>
          </p:cNvPicPr>
          <p:nvPr/>
        </p:nvPicPr>
        <p:blipFill>
          <a:blip r:embed="rId6"/>
          <a:stretch>
            <a:fillRect/>
          </a:stretch>
        </p:blipFill>
        <p:spPr>
          <a:xfrm>
            <a:off x="8599272" y="5074920"/>
            <a:ext cx="3916016" cy="2684691"/>
          </a:xfrm>
          <a:prstGeom prst="rect">
            <a:avLst/>
          </a:prstGeom>
        </p:spPr>
      </p:pic>
      <p:pic>
        <p:nvPicPr>
          <p:cNvPr id="31" name="Picture 30">
            <a:extLst>
              <a:ext uri="{FF2B5EF4-FFF2-40B4-BE49-F238E27FC236}">
                <a16:creationId xmlns:a16="http://schemas.microsoft.com/office/drawing/2014/main" id="{25A90DCF-3D34-4E40-8541-280AD8F73EDD}"/>
              </a:ext>
            </a:extLst>
          </p:cNvPr>
          <p:cNvPicPr>
            <a:picLocks noChangeAspect="1"/>
          </p:cNvPicPr>
          <p:nvPr/>
        </p:nvPicPr>
        <p:blipFill>
          <a:blip r:embed="rId7"/>
          <a:stretch>
            <a:fillRect/>
          </a:stretch>
        </p:blipFill>
        <p:spPr>
          <a:xfrm>
            <a:off x="8562890" y="2018686"/>
            <a:ext cx="3916016" cy="2684691"/>
          </a:xfrm>
          <a:prstGeom prst="rect">
            <a:avLst/>
          </a:prstGeom>
        </p:spPr>
      </p:pic>
      <p:sp>
        <p:nvSpPr>
          <p:cNvPr id="32" name="Content Placeholder 6">
            <a:extLst>
              <a:ext uri="{FF2B5EF4-FFF2-40B4-BE49-F238E27FC236}">
                <a16:creationId xmlns:a16="http://schemas.microsoft.com/office/drawing/2014/main" id="{AE0EDDFB-B565-F944-854A-954D6DE93B8A}"/>
              </a:ext>
            </a:extLst>
          </p:cNvPr>
          <p:cNvSpPr txBox="1">
            <a:spLocks/>
          </p:cNvSpPr>
          <p:nvPr/>
        </p:nvSpPr>
        <p:spPr>
          <a:xfrm>
            <a:off x="70378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V=0, n1</a:t>
            </a:r>
          </a:p>
        </p:txBody>
      </p:sp>
      <p:sp>
        <p:nvSpPr>
          <p:cNvPr id="33" name="Content Placeholder 6">
            <a:extLst>
              <a:ext uri="{FF2B5EF4-FFF2-40B4-BE49-F238E27FC236}">
                <a16:creationId xmlns:a16="http://schemas.microsoft.com/office/drawing/2014/main" id="{A9C05725-7480-A342-A4CF-0AE944F17CE0}"/>
              </a:ext>
            </a:extLst>
          </p:cNvPr>
          <p:cNvSpPr txBox="1">
            <a:spLocks/>
          </p:cNvSpPr>
          <p:nvPr/>
        </p:nvSpPr>
        <p:spPr>
          <a:xfrm>
            <a:off x="4802682"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a:t>
            </a:r>
          </a:p>
        </p:txBody>
      </p:sp>
      <p:sp>
        <p:nvSpPr>
          <p:cNvPr id="34" name="Content Placeholder 6">
            <a:extLst>
              <a:ext uri="{FF2B5EF4-FFF2-40B4-BE49-F238E27FC236}">
                <a16:creationId xmlns:a16="http://schemas.microsoft.com/office/drawing/2014/main" id="{FA016E77-B0EF-304E-BF10-6FEB4006D611}"/>
              </a:ext>
            </a:extLst>
          </p:cNvPr>
          <p:cNvSpPr txBox="1">
            <a:spLocks/>
          </p:cNvSpPr>
          <p:nvPr/>
        </p:nvSpPr>
        <p:spPr>
          <a:xfrm>
            <a:off x="703784"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V=0, n1</a:t>
            </a:r>
          </a:p>
        </p:txBody>
      </p:sp>
      <p:sp>
        <p:nvSpPr>
          <p:cNvPr id="35" name="Content Placeholder 6">
            <a:extLst>
              <a:ext uri="{FF2B5EF4-FFF2-40B4-BE49-F238E27FC236}">
                <a16:creationId xmlns:a16="http://schemas.microsoft.com/office/drawing/2014/main" id="{7371F06A-3512-3E4B-A551-0A194F1CA392}"/>
              </a:ext>
            </a:extLst>
          </p:cNvPr>
          <p:cNvSpPr txBox="1">
            <a:spLocks/>
          </p:cNvSpPr>
          <p:nvPr/>
        </p:nvSpPr>
        <p:spPr>
          <a:xfrm>
            <a:off x="4812590"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a:t>
            </a:r>
          </a:p>
        </p:txBody>
      </p:sp>
      <p:sp>
        <p:nvSpPr>
          <p:cNvPr id="36" name="Content Placeholder 6">
            <a:extLst>
              <a:ext uri="{FF2B5EF4-FFF2-40B4-BE49-F238E27FC236}">
                <a16:creationId xmlns:a16="http://schemas.microsoft.com/office/drawing/2014/main" id="{EFEC50BB-392E-3242-943A-19BCA0A9794C}"/>
              </a:ext>
            </a:extLst>
          </p:cNvPr>
          <p:cNvSpPr txBox="1">
            <a:spLocks/>
          </p:cNvSpPr>
          <p:nvPr/>
        </p:nvSpPr>
        <p:spPr>
          <a:xfrm>
            <a:off x="892139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a:t>
            </a:r>
          </a:p>
        </p:txBody>
      </p:sp>
      <p:sp>
        <p:nvSpPr>
          <p:cNvPr id="37" name="Content Placeholder 6">
            <a:extLst>
              <a:ext uri="{FF2B5EF4-FFF2-40B4-BE49-F238E27FC236}">
                <a16:creationId xmlns:a16="http://schemas.microsoft.com/office/drawing/2014/main" id="{290ADC4D-B3E2-2944-A3E8-6D51A070D3B6}"/>
              </a:ext>
            </a:extLst>
          </p:cNvPr>
          <p:cNvSpPr txBox="1">
            <a:spLocks/>
          </p:cNvSpPr>
          <p:nvPr/>
        </p:nvSpPr>
        <p:spPr>
          <a:xfrm>
            <a:off x="8931303"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V=2, n1</a:t>
            </a:r>
          </a:p>
        </p:txBody>
      </p:sp>
      <p:sp>
        <p:nvSpPr>
          <p:cNvPr id="21" name="TextBox 20">
            <a:extLst>
              <a:ext uri="{FF2B5EF4-FFF2-40B4-BE49-F238E27FC236}">
                <a16:creationId xmlns:a16="http://schemas.microsoft.com/office/drawing/2014/main" id="{E5031629-21C6-3348-9DA0-DA819C7A4AD3}"/>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557389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Benchmark</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Spin exact vs trotter</a:t>
            </a:r>
          </a:p>
        </p:txBody>
      </p:sp>
      <p:sp>
        <p:nvSpPr>
          <p:cNvPr id="16" name="Content Placeholder 6">
            <a:extLst>
              <a:ext uri="{FF2B5EF4-FFF2-40B4-BE49-F238E27FC236}">
                <a16:creationId xmlns:a16="http://schemas.microsoft.com/office/drawing/2014/main" id="{33E0E65B-3301-6C40-AECC-BCA7757BC02F}"/>
              </a:ext>
            </a:extLst>
          </p:cNvPr>
          <p:cNvSpPr txBox="1">
            <a:spLocks/>
          </p:cNvSpPr>
          <p:nvPr/>
        </p:nvSpPr>
        <p:spPr>
          <a:xfrm>
            <a:off x="70378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V=0, n1, nT=3</a:t>
            </a:r>
          </a:p>
        </p:txBody>
      </p:sp>
      <p:sp>
        <p:nvSpPr>
          <p:cNvPr id="17" name="Content Placeholder 6">
            <a:extLst>
              <a:ext uri="{FF2B5EF4-FFF2-40B4-BE49-F238E27FC236}">
                <a16:creationId xmlns:a16="http://schemas.microsoft.com/office/drawing/2014/main" id="{54A53197-BD48-3540-82AD-A531DE2D4BC2}"/>
              </a:ext>
            </a:extLst>
          </p:cNvPr>
          <p:cNvSpPr txBox="1">
            <a:spLocks/>
          </p:cNvSpPr>
          <p:nvPr/>
        </p:nvSpPr>
        <p:spPr>
          <a:xfrm>
            <a:off x="4802682"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nT=3</a:t>
            </a:r>
          </a:p>
        </p:txBody>
      </p:sp>
      <p:sp>
        <p:nvSpPr>
          <p:cNvPr id="18" name="Content Placeholder 6">
            <a:extLst>
              <a:ext uri="{FF2B5EF4-FFF2-40B4-BE49-F238E27FC236}">
                <a16:creationId xmlns:a16="http://schemas.microsoft.com/office/drawing/2014/main" id="{F86C621E-3E47-7945-996F-294CA14B0AD8}"/>
              </a:ext>
            </a:extLst>
          </p:cNvPr>
          <p:cNvSpPr txBox="1">
            <a:spLocks/>
          </p:cNvSpPr>
          <p:nvPr/>
        </p:nvSpPr>
        <p:spPr>
          <a:xfrm>
            <a:off x="703784"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V=0, n1, nT=5</a:t>
            </a:r>
          </a:p>
        </p:txBody>
      </p:sp>
      <p:sp>
        <p:nvSpPr>
          <p:cNvPr id="19" name="Content Placeholder 6">
            <a:extLst>
              <a:ext uri="{FF2B5EF4-FFF2-40B4-BE49-F238E27FC236}">
                <a16:creationId xmlns:a16="http://schemas.microsoft.com/office/drawing/2014/main" id="{5EC0D306-5216-684A-B660-BAB4D4AF6264}"/>
              </a:ext>
            </a:extLst>
          </p:cNvPr>
          <p:cNvSpPr txBox="1">
            <a:spLocks/>
          </p:cNvSpPr>
          <p:nvPr/>
        </p:nvSpPr>
        <p:spPr>
          <a:xfrm>
            <a:off x="4812590"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nT=5</a:t>
            </a:r>
          </a:p>
        </p:txBody>
      </p:sp>
      <p:sp>
        <p:nvSpPr>
          <p:cNvPr id="20" name="Content Placeholder 6">
            <a:extLst>
              <a:ext uri="{FF2B5EF4-FFF2-40B4-BE49-F238E27FC236}">
                <a16:creationId xmlns:a16="http://schemas.microsoft.com/office/drawing/2014/main" id="{CEF009BB-0786-7D4A-BF55-B0495D14AA6E}"/>
              </a:ext>
            </a:extLst>
          </p:cNvPr>
          <p:cNvSpPr txBox="1">
            <a:spLocks/>
          </p:cNvSpPr>
          <p:nvPr/>
        </p:nvSpPr>
        <p:spPr>
          <a:xfrm>
            <a:off x="892139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 nT=3</a:t>
            </a:r>
          </a:p>
        </p:txBody>
      </p:sp>
      <p:sp>
        <p:nvSpPr>
          <p:cNvPr id="21" name="Content Placeholder 6">
            <a:extLst>
              <a:ext uri="{FF2B5EF4-FFF2-40B4-BE49-F238E27FC236}">
                <a16:creationId xmlns:a16="http://schemas.microsoft.com/office/drawing/2014/main" id="{F3B68AAA-79BD-CE4C-B105-ED247AC00908}"/>
              </a:ext>
            </a:extLst>
          </p:cNvPr>
          <p:cNvSpPr txBox="1">
            <a:spLocks/>
          </p:cNvSpPr>
          <p:nvPr/>
        </p:nvSpPr>
        <p:spPr>
          <a:xfrm>
            <a:off x="8931303"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 nT=5</a:t>
            </a:r>
          </a:p>
        </p:txBody>
      </p:sp>
      <p:pic>
        <p:nvPicPr>
          <p:cNvPr id="5" name="Picture 4">
            <a:extLst>
              <a:ext uri="{FF2B5EF4-FFF2-40B4-BE49-F238E27FC236}">
                <a16:creationId xmlns:a16="http://schemas.microsoft.com/office/drawing/2014/main" id="{231FA1D4-3581-434A-894D-1F6068227603}"/>
              </a:ext>
            </a:extLst>
          </p:cNvPr>
          <p:cNvPicPr>
            <a:picLocks noChangeAspect="1"/>
          </p:cNvPicPr>
          <p:nvPr/>
        </p:nvPicPr>
        <p:blipFill>
          <a:blip r:embed="rId2"/>
          <a:stretch>
            <a:fillRect/>
          </a:stretch>
        </p:blipFill>
        <p:spPr>
          <a:xfrm>
            <a:off x="357843" y="2024469"/>
            <a:ext cx="3916016" cy="2684691"/>
          </a:xfrm>
          <a:prstGeom prst="rect">
            <a:avLst/>
          </a:prstGeom>
        </p:spPr>
      </p:pic>
      <p:pic>
        <p:nvPicPr>
          <p:cNvPr id="7" name="Picture 6">
            <a:extLst>
              <a:ext uri="{FF2B5EF4-FFF2-40B4-BE49-F238E27FC236}">
                <a16:creationId xmlns:a16="http://schemas.microsoft.com/office/drawing/2014/main" id="{B5086EA7-116C-0548-8EF6-950C06E96BD6}"/>
              </a:ext>
            </a:extLst>
          </p:cNvPr>
          <p:cNvPicPr>
            <a:picLocks noChangeAspect="1"/>
          </p:cNvPicPr>
          <p:nvPr/>
        </p:nvPicPr>
        <p:blipFill>
          <a:blip r:embed="rId3"/>
          <a:stretch>
            <a:fillRect/>
          </a:stretch>
        </p:blipFill>
        <p:spPr>
          <a:xfrm>
            <a:off x="4490186" y="2024468"/>
            <a:ext cx="3916016" cy="2684691"/>
          </a:xfrm>
          <a:prstGeom prst="rect">
            <a:avLst/>
          </a:prstGeom>
        </p:spPr>
      </p:pic>
      <p:pic>
        <p:nvPicPr>
          <p:cNvPr id="22" name="Picture 21">
            <a:extLst>
              <a:ext uri="{FF2B5EF4-FFF2-40B4-BE49-F238E27FC236}">
                <a16:creationId xmlns:a16="http://schemas.microsoft.com/office/drawing/2014/main" id="{EB6E83CB-9C4E-EF4E-8C5E-7255536116D4}"/>
              </a:ext>
            </a:extLst>
          </p:cNvPr>
          <p:cNvPicPr>
            <a:picLocks noChangeAspect="1"/>
          </p:cNvPicPr>
          <p:nvPr/>
        </p:nvPicPr>
        <p:blipFill>
          <a:blip r:embed="rId4"/>
          <a:stretch>
            <a:fillRect/>
          </a:stretch>
        </p:blipFill>
        <p:spPr>
          <a:xfrm>
            <a:off x="8574505" y="2024467"/>
            <a:ext cx="3916016" cy="2684691"/>
          </a:xfrm>
          <a:prstGeom prst="rect">
            <a:avLst/>
          </a:prstGeom>
        </p:spPr>
      </p:pic>
      <p:pic>
        <p:nvPicPr>
          <p:cNvPr id="23" name="Picture 22">
            <a:extLst>
              <a:ext uri="{FF2B5EF4-FFF2-40B4-BE49-F238E27FC236}">
                <a16:creationId xmlns:a16="http://schemas.microsoft.com/office/drawing/2014/main" id="{48676505-436F-214C-989D-8FD67185546A}"/>
              </a:ext>
            </a:extLst>
          </p:cNvPr>
          <p:cNvPicPr>
            <a:picLocks noChangeAspect="1"/>
          </p:cNvPicPr>
          <p:nvPr/>
        </p:nvPicPr>
        <p:blipFill>
          <a:blip r:embed="rId5"/>
          <a:stretch>
            <a:fillRect/>
          </a:stretch>
        </p:blipFill>
        <p:spPr>
          <a:xfrm>
            <a:off x="8549640" y="5068520"/>
            <a:ext cx="3916016" cy="2684691"/>
          </a:xfrm>
          <a:prstGeom prst="rect">
            <a:avLst/>
          </a:prstGeom>
        </p:spPr>
      </p:pic>
      <p:pic>
        <p:nvPicPr>
          <p:cNvPr id="25" name="Picture 24">
            <a:extLst>
              <a:ext uri="{FF2B5EF4-FFF2-40B4-BE49-F238E27FC236}">
                <a16:creationId xmlns:a16="http://schemas.microsoft.com/office/drawing/2014/main" id="{9CC0F84D-0FD5-B242-A7C2-23C2C29A3CD8}"/>
              </a:ext>
            </a:extLst>
          </p:cNvPr>
          <p:cNvPicPr>
            <a:picLocks noChangeAspect="1"/>
          </p:cNvPicPr>
          <p:nvPr/>
        </p:nvPicPr>
        <p:blipFill>
          <a:blip r:embed="rId6"/>
          <a:stretch>
            <a:fillRect/>
          </a:stretch>
        </p:blipFill>
        <p:spPr>
          <a:xfrm>
            <a:off x="4490186" y="5066532"/>
            <a:ext cx="3916016" cy="2684691"/>
          </a:xfrm>
          <a:prstGeom prst="rect">
            <a:avLst/>
          </a:prstGeom>
        </p:spPr>
      </p:pic>
      <p:pic>
        <p:nvPicPr>
          <p:cNvPr id="26" name="Picture 25">
            <a:extLst>
              <a:ext uri="{FF2B5EF4-FFF2-40B4-BE49-F238E27FC236}">
                <a16:creationId xmlns:a16="http://schemas.microsoft.com/office/drawing/2014/main" id="{5BB678A6-F4FA-FC41-971C-F86C3D309B45}"/>
              </a:ext>
            </a:extLst>
          </p:cNvPr>
          <p:cNvPicPr>
            <a:picLocks noChangeAspect="1"/>
          </p:cNvPicPr>
          <p:nvPr/>
        </p:nvPicPr>
        <p:blipFill>
          <a:blip r:embed="rId7"/>
          <a:stretch>
            <a:fillRect/>
          </a:stretch>
        </p:blipFill>
        <p:spPr>
          <a:xfrm>
            <a:off x="371474" y="5066531"/>
            <a:ext cx="3916016" cy="2684691"/>
          </a:xfrm>
          <a:prstGeom prst="rect">
            <a:avLst/>
          </a:prstGeom>
        </p:spPr>
      </p:pic>
      <p:sp>
        <p:nvSpPr>
          <p:cNvPr id="32" name="TextBox 31">
            <a:extLst>
              <a:ext uri="{FF2B5EF4-FFF2-40B4-BE49-F238E27FC236}">
                <a16:creationId xmlns:a16="http://schemas.microsoft.com/office/drawing/2014/main" id="{40FB5524-53B5-F34A-B5A7-01865CCEC71A}"/>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4221100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BBAF56E1-4758-C445-80D1-869BB0A6D8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91979" y="2283142"/>
            <a:ext cx="2934329" cy="2011679"/>
          </a:xfrm>
          <a:prstGeom prst="rect">
            <a:avLst/>
          </a:prstGeom>
        </p:spPr>
      </p:pic>
      <p:pic>
        <p:nvPicPr>
          <p:cNvPr id="28" name="Picture 27">
            <a:extLst>
              <a:ext uri="{FF2B5EF4-FFF2-40B4-BE49-F238E27FC236}">
                <a16:creationId xmlns:a16="http://schemas.microsoft.com/office/drawing/2014/main" id="{111F9766-09BD-2847-A555-FB7B2E35E52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60641" y="4983479"/>
            <a:ext cx="2934329" cy="2011679"/>
          </a:xfrm>
          <a:prstGeom prst="rect">
            <a:avLst/>
          </a:prstGeom>
        </p:spPr>
      </p:pic>
      <p:pic>
        <p:nvPicPr>
          <p:cNvPr id="12" name="Picture 11">
            <a:extLst>
              <a:ext uri="{FF2B5EF4-FFF2-40B4-BE49-F238E27FC236}">
                <a16:creationId xmlns:a16="http://schemas.microsoft.com/office/drawing/2014/main" id="{E3572E5D-D21C-C145-80ED-45FA193203D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04816" y="4983480"/>
            <a:ext cx="2934331" cy="2011680"/>
          </a:xfrm>
          <a:prstGeom prst="rect">
            <a:avLst/>
          </a:prstGeom>
        </p:spPr>
      </p:pic>
      <p:pic>
        <p:nvPicPr>
          <p:cNvPr id="11" name="Picture 10">
            <a:extLst>
              <a:ext uri="{FF2B5EF4-FFF2-40B4-BE49-F238E27FC236}">
                <a16:creationId xmlns:a16="http://schemas.microsoft.com/office/drawing/2014/main" id="{17A1717C-9AA7-1248-92B2-1708244BE64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0779" y="4983480"/>
            <a:ext cx="2934331" cy="2011680"/>
          </a:xfrm>
          <a:prstGeom prst="rect">
            <a:avLst/>
          </a:prstGeom>
        </p:spPr>
      </p:pic>
      <p:pic>
        <p:nvPicPr>
          <p:cNvPr id="8" name="Picture 7">
            <a:extLst>
              <a:ext uri="{FF2B5EF4-FFF2-40B4-BE49-F238E27FC236}">
                <a16:creationId xmlns:a16="http://schemas.microsoft.com/office/drawing/2014/main" id="{A2306449-7500-C544-9516-E46404FB334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73039" y="2285999"/>
            <a:ext cx="2934332" cy="2011681"/>
          </a:xfrm>
          <a:prstGeom prst="rect">
            <a:avLst/>
          </a:prstGeom>
        </p:spPr>
      </p:pic>
      <p:pic>
        <p:nvPicPr>
          <p:cNvPr id="6" name="Picture 5">
            <a:extLst>
              <a:ext uri="{FF2B5EF4-FFF2-40B4-BE49-F238E27FC236}">
                <a16:creationId xmlns:a16="http://schemas.microsoft.com/office/drawing/2014/main" id="{09BAEF20-DD7A-0149-A51E-E76EADE840A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65761" y="2283139"/>
            <a:ext cx="2934332" cy="2011681"/>
          </a:xfrm>
          <a:prstGeom prst="rect">
            <a:avLst/>
          </a:prstGeom>
        </p:spPr>
      </p:pic>
      <p:sp>
        <p:nvSpPr>
          <p:cNvPr id="14" name="Content Placeholder 6">
            <a:extLst>
              <a:ext uri="{FF2B5EF4-FFF2-40B4-BE49-F238E27FC236}">
                <a16:creationId xmlns:a16="http://schemas.microsoft.com/office/drawing/2014/main" id="{4909B751-4B1A-7D4D-870B-534B831FAFFC}"/>
              </a:ext>
            </a:extLst>
          </p:cNvPr>
          <p:cNvSpPr txBox="1">
            <a:spLocks/>
          </p:cNvSpPr>
          <p:nvPr/>
        </p:nvSpPr>
        <p:spPr>
          <a:xfrm>
            <a:off x="703786" y="4800599"/>
            <a:ext cx="3033932"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T=1, V=2, n1, nT=3</a:t>
            </a:r>
          </a:p>
        </p:txBody>
      </p:sp>
      <p:sp>
        <p:nvSpPr>
          <p:cNvPr id="15" name="Content Placeholder 6">
            <a:extLst>
              <a:ext uri="{FF2B5EF4-FFF2-40B4-BE49-F238E27FC236}">
                <a16:creationId xmlns:a16="http://schemas.microsoft.com/office/drawing/2014/main" id="{2588EDE9-241E-DF49-9AFA-CE47691F124B}"/>
              </a:ext>
            </a:extLst>
          </p:cNvPr>
          <p:cNvSpPr txBox="1">
            <a:spLocks/>
          </p:cNvSpPr>
          <p:nvPr/>
        </p:nvSpPr>
        <p:spPr>
          <a:xfrm>
            <a:off x="4103648" y="4800599"/>
            <a:ext cx="3137839"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T=1, V=2, n1, nT=5</a:t>
            </a:r>
          </a:p>
        </p:txBody>
      </p:sp>
      <p:sp>
        <p:nvSpPr>
          <p:cNvPr id="18" name="Content Placeholder 6">
            <a:extLst>
              <a:ext uri="{FF2B5EF4-FFF2-40B4-BE49-F238E27FC236}">
                <a16:creationId xmlns:a16="http://schemas.microsoft.com/office/drawing/2014/main" id="{4908504D-4E8D-6941-9874-66C97334E09F}"/>
              </a:ext>
            </a:extLst>
          </p:cNvPr>
          <p:cNvSpPr txBox="1">
            <a:spLocks/>
          </p:cNvSpPr>
          <p:nvPr/>
        </p:nvSpPr>
        <p:spPr>
          <a:xfrm>
            <a:off x="7547827" y="4800599"/>
            <a:ext cx="3063089"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T=1, V=4, n1, nT=5</a:t>
            </a:r>
          </a:p>
        </p:txBody>
      </p:sp>
      <p:sp>
        <p:nvSpPr>
          <p:cNvPr id="3" name="Rectangle 2">
            <a:extLst>
              <a:ext uri="{FF2B5EF4-FFF2-40B4-BE49-F238E27FC236}">
                <a16:creationId xmlns:a16="http://schemas.microsoft.com/office/drawing/2014/main" id="{A2521E26-F10A-9140-9425-B17521B19746}"/>
              </a:ext>
            </a:extLst>
          </p:cNvPr>
          <p:cNvSpPr/>
          <p:nvPr/>
        </p:nvSpPr>
        <p:spPr>
          <a:xfrm>
            <a:off x="822325" y="5042995"/>
            <a:ext cx="1235485" cy="338554"/>
          </a:xfrm>
          <a:prstGeom prst="rect">
            <a:avLst/>
          </a:prstGeom>
        </p:spPr>
        <p:txBody>
          <a:bodyPr wrap="square">
            <a:spAutoFit/>
          </a:bodyPr>
          <a:lstStyle/>
          <a:p>
            <a:pPr algn="ctr"/>
            <a:r>
              <a:rPr lang="it-IT" sz="800"/>
              <a:t>('u3', 90), ('cx', 51), ('measure', 1)</a:t>
            </a:r>
            <a:endParaRPr lang="it-IT" sz="800">
              <a:latin typeface="IBM Plex Sans" panose="020B0503050203000203" pitchFamily="34" charset="0"/>
            </a:endParaRPr>
          </a:p>
        </p:txBody>
      </p:sp>
      <p:sp>
        <p:nvSpPr>
          <p:cNvPr id="20" name="Rectangle 19">
            <a:extLst>
              <a:ext uri="{FF2B5EF4-FFF2-40B4-BE49-F238E27FC236}">
                <a16:creationId xmlns:a16="http://schemas.microsoft.com/office/drawing/2014/main" id="{734D66F7-1E10-E94C-945F-41EFF9FA8F0F}"/>
              </a:ext>
            </a:extLst>
          </p:cNvPr>
          <p:cNvSpPr/>
          <p:nvPr/>
        </p:nvSpPr>
        <p:spPr>
          <a:xfrm>
            <a:off x="4242889" y="5042995"/>
            <a:ext cx="1232944" cy="338554"/>
          </a:xfrm>
          <a:prstGeom prst="rect">
            <a:avLst/>
          </a:prstGeom>
        </p:spPr>
        <p:txBody>
          <a:bodyPr wrap="square">
            <a:spAutoFit/>
          </a:bodyPr>
          <a:lstStyle/>
          <a:p>
            <a:pPr algn="ctr"/>
            <a:r>
              <a:rPr lang="it-IT" sz="800"/>
              <a:t>('u3', 150), ('cx', 85), ('measure', 1)</a:t>
            </a:r>
            <a:endParaRPr lang="it-IT" sz="800">
              <a:solidFill>
                <a:schemeClr val="tx1">
                  <a:lumMod val="50000"/>
                  <a:lumOff val="50000"/>
                </a:schemeClr>
              </a:solidFill>
              <a:latin typeface="IBM Plex Sans" panose="020B0503050203000203" pitchFamily="34" charset="0"/>
            </a:endParaRPr>
          </a:p>
        </p:txBody>
      </p:sp>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Benchmark</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Spin exact vs trotter vs quantum simulated</a:t>
            </a:r>
          </a:p>
        </p:txBody>
      </p:sp>
      <p:sp>
        <p:nvSpPr>
          <p:cNvPr id="16" name="Content Placeholder 6">
            <a:extLst>
              <a:ext uri="{FF2B5EF4-FFF2-40B4-BE49-F238E27FC236}">
                <a16:creationId xmlns:a16="http://schemas.microsoft.com/office/drawing/2014/main" id="{CDC13213-9534-604C-A0A9-ED9F4DBE20F6}"/>
              </a:ext>
            </a:extLst>
          </p:cNvPr>
          <p:cNvSpPr txBox="1">
            <a:spLocks/>
          </p:cNvSpPr>
          <p:nvPr/>
        </p:nvSpPr>
        <p:spPr>
          <a:xfrm>
            <a:off x="703785" y="2054539"/>
            <a:ext cx="2934332"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T=1, V=0, n1, nT=1</a:t>
            </a:r>
          </a:p>
        </p:txBody>
      </p:sp>
      <p:sp>
        <p:nvSpPr>
          <p:cNvPr id="17" name="Content Placeholder 6">
            <a:extLst>
              <a:ext uri="{FF2B5EF4-FFF2-40B4-BE49-F238E27FC236}">
                <a16:creationId xmlns:a16="http://schemas.microsoft.com/office/drawing/2014/main" id="{F5FEE042-F64B-3648-98AF-0135FE52E58D}"/>
              </a:ext>
            </a:extLst>
          </p:cNvPr>
          <p:cNvSpPr txBox="1">
            <a:spLocks/>
          </p:cNvSpPr>
          <p:nvPr/>
        </p:nvSpPr>
        <p:spPr>
          <a:xfrm>
            <a:off x="4113556" y="2054539"/>
            <a:ext cx="3127931"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T=2, V=1, n1, nT=3</a:t>
            </a:r>
          </a:p>
        </p:txBody>
      </p:sp>
      <p:sp>
        <p:nvSpPr>
          <p:cNvPr id="19" name="Content Placeholder 6">
            <a:extLst>
              <a:ext uri="{FF2B5EF4-FFF2-40B4-BE49-F238E27FC236}">
                <a16:creationId xmlns:a16="http://schemas.microsoft.com/office/drawing/2014/main" id="{EFC84881-4377-9648-A7AE-A2589F83D8FA}"/>
              </a:ext>
            </a:extLst>
          </p:cNvPr>
          <p:cNvSpPr txBox="1">
            <a:spLocks/>
          </p:cNvSpPr>
          <p:nvPr/>
        </p:nvSpPr>
        <p:spPr>
          <a:xfrm>
            <a:off x="7557736" y="2054539"/>
            <a:ext cx="3063090"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T=4, V=1, n1, nT=5</a:t>
            </a:r>
          </a:p>
        </p:txBody>
      </p:sp>
      <p:sp>
        <p:nvSpPr>
          <p:cNvPr id="23" name="Rectangle 22">
            <a:extLst>
              <a:ext uri="{FF2B5EF4-FFF2-40B4-BE49-F238E27FC236}">
                <a16:creationId xmlns:a16="http://schemas.microsoft.com/office/drawing/2014/main" id="{0659E855-4F5A-5A4A-B40C-6A8ED5DEC028}"/>
              </a:ext>
            </a:extLst>
          </p:cNvPr>
          <p:cNvSpPr/>
          <p:nvPr/>
        </p:nvSpPr>
        <p:spPr>
          <a:xfrm>
            <a:off x="8650147" y="3606119"/>
            <a:ext cx="1267561" cy="338554"/>
          </a:xfrm>
          <a:prstGeom prst="rect">
            <a:avLst/>
          </a:prstGeom>
        </p:spPr>
        <p:txBody>
          <a:bodyPr wrap="square">
            <a:spAutoFit/>
          </a:bodyPr>
          <a:lstStyle/>
          <a:p>
            <a:pPr algn="ctr"/>
            <a:r>
              <a:rPr lang="it-IT" sz="800"/>
              <a:t>('u3', 150), ('cx', 85), ('measure', 1)</a:t>
            </a:r>
            <a:endParaRPr lang="it-IT" sz="800">
              <a:latin typeface="IBM Plex Sans" panose="020B0503050203000203" pitchFamily="34" charset="0"/>
            </a:endParaRPr>
          </a:p>
        </p:txBody>
      </p:sp>
      <p:sp>
        <p:nvSpPr>
          <p:cNvPr id="24" name="Rectangle 23">
            <a:extLst>
              <a:ext uri="{FF2B5EF4-FFF2-40B4-BE49-F238E27FC236}">
                <a16:creationId xmlns:a16="http://schemas.microsoft.com/office/drawing/2014/main" id="{86455FF0-8DB7-C745-8E83-120D4C73EF81}"/>
              </a:ext>
            </a:extLst>
          </p:cNvPr>
          <p:cNvSpPr/>
          <p:nvPr/>
        </p:nvSpPr>
        <p:spPr>
          <a:xfrm>
            <a:off x="819785" y="2316071"/>
            <a:ext cx="1235485" cy="338554"/>
          </a:xfrm>
          <a:prstGeom prst="rect">
            <a:avLst/>
          </a:prstGeom>
        </p:spPr>
        <p:txBody>
          <a:bodyPr wrap="square">
            <a:spAutoFit/>
          </a:bodyPr>
          <a:lstStyle/>
          <a:p>
            <a:pPr algn="ctr"/>
            <a:r>
              <a:rPr lang="it-IT" sz="800"/>
              <a:t>('u3', 30), ('cx', 17), ('measure', 1)</a:t>
            </a:r>
            <a:endParaRPr lang="it-IT" sz="800">
              <a:solidFill>
                <a:schemeClr val="tx1">
                  <a:lumMod val="50000"/>
                  <a:lumOff val="50000"/>
                </a:schemeClr>
              </a:solidFill>
              <a:latin typeface="IBM Plex Sans" panose="020B0503050203000203" pitchFamily="34" charset="0"/>
            </a:endParaRPr>
          </a:p>
        </p:txBody>
      </p:sp>
      <p:sp>
        <p:nvSpPr>
          <p:cNvPr id="25" name="Rectangle 24">
            <a:extLst>
              <a:ext uri="{FF2B5EF4-FFF2-40B4-BE49-F238E27FC236}">
                <a16:creationId xmlns:a16="http://schemas.microsoft.com/office/drawing/2014/main" id="{33886800-D2D5-AD47-B9E6-C9FDD87EB6A3}"/>
              </a:ext>
            </a:extLst>
          </p:cNvPr>
          <p:cNvSpPr/>
          <p:nvPr/>
        </p:nvSpPr>
        <p:spPr>
          <a:xfrm>
            <a:off x="4754880" y="2337702"/>
            <a:ext cx="1235485" cy="338554"/>
          </a:xfrm>
          <a:prstGeom prst="rect">
            <a:avLst/>
          </a:prstGeom>
        </p:spPr>
        <p:txBody>
          <a:bodyPr wrap="square">
            <a:spAutoFit/>
          </a:bodyPr>
          <a:lstStyle/>
          <a:p>
            <a:pPr algn="ctr"/>
            <a:r>
              <a:rPr lang="it-IT" sz="800"/>
              <a:t>('u3', 90), ('cx', 51), ('measure', 1)</a:t>
            </a:r>
            <a:endParaRPr lang="it-IT" sz="800">
              <a:solidFill>
                <a:schemeClr val="tx1">
                  <a:lumMod val="50000"/>
                  <a:lumOff val="50000"/>
                </a:schemeClr>
              </a:solidFill>
              <a:latin typeface="IBM Plex Sans" panose="020B0503050203000203" pitchFamily="34" charset="0"/>
            </a:endParaRPr>
          </a:p>
        </p:txBody>
      </p:sp>
      <p:sp>
        <p:nvSpPr>
          <p:cNvPr id="26" name="Rectangle 25">
            <a:extLst>
              <a:ext uri="{FF2B5EF4-FFF2-40B4-BE49-F238E27FC236}">
                <a16:creationId xmlns:a16="http://schemas.microsoft.com/office/drawing/2014/main" id="{BC6FCB9C-58A7-834E-8603-64CEBC4FDC43}"/>
              </a:ext>
            </a:extLst>
          </p:cNvPr>
          <p:cNvSpPr/>
          <p:nvPr/>
        </p:nvSpPr>
        <p:spPr>
          <a:xfrm>
            <a:off x="7528669" y="6318054"/>
            <a:ext cx="1235485" cy="338554"/>
          </a:xfrm>
          <a:prstGeom prst="rect">
            <a:avLst/>
          </a:prstGeom>
        </p:spPr>
        <p:txBody>
          <a:bodyPr wrap="square">
            <a:spAutoFit/>
          </a:bodyPr>
          <a:lstStyle/>
          <a:p>
            <a:pPr algn="ctr"/>
            <a:r>
              <a:rPr lang="it-IT" sz="800"/>
              <a:t>('u3', 150), ('cx', 85), ('measure', 1)</a:t>
            </a:r>
            <a:endParaRPr lang="it-IT" sz="800">
              <a:solidFill>
                <a:schemeClr val="tx1">
                  <a:lumMod val="50000"/>
                  <a:lumOff val="50000"/>
                </a:schemeClr>
              </a:solidFill>
              <a:latin typeface="IBM Plex Sans" panose="020B0503050203000203" pitchFamily="34" charset="0"/>
            </a:endParaRPr>
          </a:p>
        </p:txBody>
      </p:sp>
    </p:spTree>
    <p:extLst>
      <p:ext uri="{BB962C8B-B14F-4D97-AF65-F5344CB8AC3E}">
        <p14:creationId xmlns:p14="http://schemas.microsoft.com/office/powerpoint/2010/main" val="2896476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E7F0E2-053C-1841-BC37-A64A31EF7BA3}"/>
              </a:ext>
            </a:extLst>
          </p:cNvPr>
          <p:cNvSpPr>
            <a:spLocks noGrp="1"/>
          </p:cNvSpPr>
          <p:nvPr>
            <p:ph type="title"/>
          </p:nvPr>
        </p:nvSpPr>
        <p:spPr>
          <a:xfrm>
            <a:off x="457200" y="685799"/>
            <a:ext cx="6035040" cy="2697467"/>
          </a:xfrm>
        </p:spPr>
        <p:txBody>
          <a:bodyPr/>
          <a:lstStyle/>
          <a:p>
            <a:r>
              <a:rPr lang="it-IT"/>
              <a:t>Two sites Hubbard Model</a:t>
            </a:r>
            <a:br>
              <a:rPr lang="it-IT"/>
            </a:br>
            <a:br>
              <a:rPr lang="it-IT"/>
            </a:br>
            <a:r>
              <a:rPr lang="it-IT"/>
              <a:t>Time evolution</a:t>
            </a:r>
          </a:p>
        </p:txBody>
      </p:sp>
      <p:grpSp>
        <p:nvGrpSpPr>
          <p:cNvPr id="33" name="Group 32">
            <a:extLst>
              <a:ext uri="{FF2B5EF4-FFF2-40B4-BE49-F238E27FC236}">
                <a16:creationId xmlns:a16="http://schemas.microsoft.com/office/drawing/2014/main" id="{C732D83B-E114-9A46-A49C-7DB887812554}"/>
              </a:ext>
            </a:extLst>
          </p:cNvPr>
          <p:cNvGrpSpPr/>
          <p:nvPr/>
        </p:nvGrpSpPr>
        <p:grpSpPr>
          <a:xfrm>
            <a:off x="7726680" y="4698334"/>
            <a:ext cx="5166360" cy="2134599"/>
            <a:chOff x="8230243" y="2892061"/>
            <a:chExt cx="5166360" cy="2134599"/>
          </a:xfrm>
        </p:grpSpPr>
        <p:cxnSp>
          <p:nvCxnSpPr>
            <p:cNvPr id="4" name="Straight Connector 3">
              <a:extLst>
                <a:ext uri="{FF2B5EF4-FFF2-40B4-BE49-F238E27FC236}">
                  <a16:creationId xmlns:a16="http://schemas.microsoft.com/office/drawing/2014/main" id="{D73BF529-AA46-FD4B-9ACA-86CD8B0612CB}"/>
                </a:ext>
              </a:extLst>
            </p:cNvPr>
            <p:cNvCxnSpPr>
              <a:cxnSpLocks/>
            </p:cNvCxnSpPr>
            <p:nvPr/>
          </p:nvCxnSpPr>
          <p:spPr>
            <a:xfrm>
              <a:off x="8230243" y="4080781"/>
              <a:ext cx="5166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5BFCAE05-E2FE-AF4D-A48A-4B2D82F72FAD}"/>
                </a:ext>
              </a:extLst>
            </p:cNvPr>
            <p:cNvSpPr/>
            <p:nvPr/>
          </p:nvSpPr>
          <p:spPr>
            <a:xfrm>
              <a:off x="9327523"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 5">
              <a:extLst>
                <a:ext uri="{FF2B5EF4-FFF2-40B4-BE49-F238E27FC236}">
                  <a16:creationId xmlns:a16="http://schemas.microsoft.com/office/drawing/2014/main" id="{4780C23A-04B2-D745-BAA0-D70BFD6E4BF6}"/>
                </a:ext>
              </a:extLst>
            </p:cNvPr>
            <p:cNvSpPr/>
            <p:nvPr/>
          </p:nvSpPr>
          <p:spPr>
            <a:xfrm>
              <a:off x="11569801"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a:extLst>
                <a:ext uri="{FF2B5EF4-FFF2-40B4-BE49-F238E27FC236}">
                  <a16:creationId xmlns:a16="http://schemas.microsoft.com/office/drawing/2014/main" id="{0110B07C-BE92-1945-95D4-7453FDD7872C}"/>
                </a:ext>
              </a:extLst>
            </p:cNvPr>
            <p:cNvSpPr/>
            <p:nvPr/>
          </p:nvSpPr>
          <p:spPr>
            <a:xfrm>
              <a:off x="8679823"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 8">
              <a:extLst>
                <a:ext uri="{FF2B5EF4-FFF2-40B4-BE49-F238E27FC236}">
                  <a16:creationId xmlns:a16="http://schemas.microsoft.com/office/drawing/2014/main" id="{D628548E-5DA7-2A4D-9918-C5B603019966}"/>
                </a:ext>
              </a:extLst>
            </p:cNvPr>
            <p:cNvSpPr/>
            <p:nvPr/>
          </p:nvSpPr>
          <p:spPr>
            <a:xfrm>
              <a:off x="10922101"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3" name="Group 12">
              <a:extLst>
                <a:ext uri="{FF2B5EF4-FFF2-40B4-BE49-F238E27FC236}">
                  <a16:creationId xmlns:a16="http://schemas.microsoft.com/office/drawing/2014/main" id="{28B9C36E-0481-1344-B575-60F7755C25A1}"/>
                </a:ext>
              </a:extLst>
            </p:cNvPr>
            <p:cNvGrpSpPr/>
            <p:nvPr/>
          </p:nvGrpSpPr>
          <p:grpSpPr>
            <a:xfrm>
              <a:off x="9007483" y="2904132"/>
              <a:ext cx="320040" cy="777240"/>
              <a:chOff x="4389120" y="2560320"/>
              <a:chExt cx="320040" cy="777240"/>
            </a:xfrm>
          </p:grpSpPr>
          <p:sp>
            <p:nvSpPr>
              <p:cNvPr id="12" name="Right Arrow 11">
                <a:extLst>
                  <a:ext uri="{FF2B5EF4-FFF2-40B4-BE49-F238E27FC236}">
                    <a16:creationId xmlns:a16="http://schemas.microsoft.com/office/drawing/2014/main" id="{B4E842A8-9604-054E-976E-6529EFFFD83F}"/>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7" name="Oval 6">
                <a:extLst>
                  <a:ext uri="{FF2B5EF4-FFF2-40B4-BE49-F238E27FC236}">
                    <a16:creationId xmlns:a16="http://schemas.microsoft.com/office/drawing/2014/main" id="{F74910A8-37A9-AF49-B031-12BED6B0D371}"/>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4" name="Group 13">
              <a:extLst>
                <a:ext uri="{FF2B5EF4-FFF2-40B4-BE49-F238E27FC236}">
                  <a16:creationId xmlns:a16="http://schemas.microsoft.com/office/drawing/2014/main" id="{A516C0F4-7853-4A45-AFCE-791C3EEE766E}"/>
                </a:ext>
              </a:extLst>
            </p:cNvPr>
            <p:cNvGrpSpPr/>
            <p:nvPr/>
          </p:nvGrpSpPr>
          <p:grpSpPr>
            <a:xfrm rot="10800000">
              <a:off x="9923881" y="2892061"/>
              <a:ext cx="320040" cy="777240"/>
              <a:chOff x="4389120" y="2560320"/>
              <a:chExt cx="320040" cy="777240"/>
            </a:xfrm>
          </p:grpSpPr>
          <p:sp>
            <p:nvSpPr>
              <p:cNvPr id="15" name="Right Arrow 14">
                <a:extLst>
                  <a:ext uri="{FF2B5EF4-FFF2-40B4-BE49-F238E27FC236}">
                    <a16:creationId xmlns:a16="http://schemas.microsoft.com/office/drawing/2014/main" id="{D79D87B1-E045-5E4B-98A3-E8A531CFE34C}"/>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16" name="Oval 15">
                <a:extLst>
                  <a:ext uri="{FF2B5EF4-FFF2-40B4-BE49-F238E27FC236}">
                    <a16:creationId xmlns:a16="http://schemas.microsoft.com/office/drawing/2014/main" id="{8B67202B-F932-7440-8B01-F711642493DF}"/>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grpSp>
        <p:nvGrpSpPr>
          <p:cNvPr id="34" name="Group 33">
            <a:extLst>
              <a:ext uri="{FF2B5EF4-FFF2-40B4-BE49-F238E27FC236}">
                <a16:creationId xmlns:a16="http://schemas.microsoft.com/office/drawing/2014/main" id="{0D8B1C1E-ACD1-7B44-9078-EDD6C4A9AF3B}"/>
              </a:ext>
            </a:extLst>
          </p:cNvPr>
          <p:cNvGrpSpPr/>
          <p:nvPr/>
        </p:nvGrpSpPr>
        <p:grpSpPr>
          <a:xfrm>
            <a:off x="7726680" y="1331835"/>
            <a:ext cx="5166360" cy="2420620"/>
            <a:chOff x="1362439" y="2606040"/>
            <a:chExt cx="5166360" cy="2420620"/>
          </a:xfrm>
        </p:grpSpPr>
        <p:cxnSp>
          <p:nvCxnSpPr>
            <p:cNvPr id="17" name="Straight Connector 16">
              <a:extLst>
                <a:ext uri="{FF2B5EF4-FFF2-40B4-BE49-F238E27FC236}">
                  <a16:creationId xmlns:a16="http://schemas.microsoft.com/office/drawing/2014/main" id="{BBEADF0A-6466-5E4D-B118-8CF1297D71C7}"/>
                </a:ext>
              </a:extLst>
            </p:cNvPr>
            <p:cNvCxnSpPr>
              <a:cxnSpLocks/>
            </p:cNvCxnSpPr>
            <p:nvPr/>
          </p:nvCxnSpPr>
          <p:spPr>
            <a:xfrm>
              <a:off x="1362439" y="4080781"/>
              <a:ext cx="5166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EBAFE41-F588-7241-8872-09E7D9FEFFF8}"/>
                </a:ext>
              </a:extLst>
            </p:cNvPr>
            <p:cNvSpPr/>
            <p:nvPr/>
          </p:nvSpPr>
          <p:spPr>
            <a:xfrm>
              <a:off x="2459719"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F2E261F1-D40F-CB4E-9CDC-D4D4F89F3A87}"/>
                </a:ext>
              </a:extLst>
            </p:cNvPr>
            <p:cNvSpPr/>
            <p:nvPr/>
          </p:nvSpPr>
          <p:spPr>
            <a:xfrm>
              <a:off x="4701997"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 19">
              <a:extLst>
                <a:ext uri="{FF2B5EF4-FFF2-40B4-BE49-F238E27FC236}">
                  <a16:creationId xmlns:a16="http://schemas.microsoft.com/office/drawing/2014/main" id="{4D9B6451-A5AD-BC4E-853B-520D5A452367}"/>
                </a:ext>
              </a:extLst>
            </p:cNvPr>
            <p:cNvSpPr/>
            <p:nvPr/>
          </p:nvSpPr>
          <p:spPr>
            <a:xfrm>
              <a:off x="1812019"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 20">
              <a:extLst>
                <a:ext uri="{FF2B5EF4-FFF2-40B4-BE49-F238E27FC236}">
                  <a16:creationId xmlns:a16="http://schemas.microsoft.com/office/drawing/2014/main" id="{D381FFBD-AD7C-0942-8DE1-A422A9F50D1B}"/>
                </a:ext>
              </a:extLst>
            </p:cNvPr>
            <p:cNvSpPr/>
            <p:nvPr/>
          </p:nvSpPr>
          <p:spPr>
            <a:xfrm>
              <a:off x="4054297"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oup 21">
              <a:extLst>
                <a:ext uri="{FF2B5EF4-FFF2-40B4-BE49-F238E27FC236}">
                  <a16:creationId xmlns:a16="http://schemas.microsoft.com/office/drawing/2014/main" id="{5D47B835-196C-4E4A-848A-67761769731C}"/>
                </a:ext>
              </a:extLst>
            </p:cNvPr>
            <p:cNvGrpSpPr/>
            <p:nvPr/>
          </p:nvGrpSpPr>
          <p:grpSpPr>
            <a:xfrm>
              <a:off x="2139679" y="2892061"/>
              <a:ext cx="320040" cy="777240"/>
              <a:chOff x="4389120" y="2560320"/>
              <a:chExt cx="320040" cy="777240"/>
            </a:xfrm>
          </p:grpSpPr>
          <p:sp>
            <p:nvSpPr>
              <p:cNvPr id="23" name="Right Arrow 22">
                <a:extLst>
                  <a:ext uri="{FF2B5EF4-FFF2-40B4-BE49-F238E27FC236}">
                    <a16:creationId xmlns:a16="http://schemas.microsoft.com/office/drawing/2014/main" id="{E29C7967-930A-A64C-833B-D3B1BA759AB6}"/>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24" name="Oval 23">
                <a:extLst>
                  <a:ext uri="{FF2B5EF4-FFF2-40B4-BE49-F238E27FC236}">
                    <a16:creationId xmlns:a16="http://schemas.microsoft.com/office/drawing/2014/main" id="{3AD256C6-244E-6D44-8EA5-30AB58DC942E}"/>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25" name="Group 24">
              <a:extLst>
                <a:ext uri="{FF2B5EF4-FFF2-40B4-BE49-F238E27FC236}">
                  <a16:creationId xmlns:a16="http://schemas.microsoft.com/office/drawing/2014/main" id="{BDDBA680-74A2-5E45-BA0A-11D5684F98C8}"/>
                </a:ext>
              </a:extLst>
            </p:cNvPr>
            <p:cNvGrpSpPr/>
            <p:nvPr/>
          </p:nvGrpSpPr>
          <p:grpSpPr>
            <a:xfrm rot="10800000">
              <a:off x="5292191" y="2892061"/>
              <a:ext cx="320040" cy="777240"/>
              <a:chOff x="4389120" y="2560320"/>
              <a:chExt cx="320040" cy="777240"/>
            </a:xfrm>
          </p:grpSpPr>
          <p:sp>
            <p:nvSpPr>
              <p:cNvPr id="26" name="Right Arrow 25">
                <a:extLst>
                  <a:ext uri="{FF2B5EF4-FFF2-40B4-BE49-F238E27FC236}">
                    <a16:creationId xmlns:a16="http://schemas.microsoft.com/office/drawing/2014/main" id="{DD0E092F-D633-B14A-8E09-209104BF6CE8}"/>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27" name="Oval 26">
                <a:extLst>
                  <a:ext uri="{FF2B5EF4-FFF2-40B4-BE49-F238E27FC236}">
                    <a16:creationId xmlns:a16="http://schemas.microsoft.com/office/drawing/2014/main" id="{9D514524-0BA1-944C-924C-AB8B3353F10B}"/>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30" name="TextBox 29">
              <a:extLst>
                <a:ext uri="{FF2B5EF4-FFF2-40B4-BE49-F238E27FC236}">
                  <a16:creationId xmlns:a16="http://schemas.microsoft.com/office/drawing/2014/main" id="{FA3611AD-33C0-EE48-BFF7-AC355322C0C7}"/>
                </a:ext>
              </a:extLst>
            </p:cNvPr>
            <p:cNvSpPr txBox="1"/>
            <p:nvPr/>
          </p:nvSpPr>
          <p:spPr>
            <a:xfrm>
              <a:off x="3177184" y="260604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31" name="TextBox 30">
              <a:extLst>
                <a:ext uri="{FF2B5EF4-FFF2-40B4-BE49-F238E27FC236}">
                  <a16:creationId xmlns:a16="http://schemas.microsoft.com/office/drawing/2014/main" id="{1EAA07F1-8911-D749-885D-37D0C66372F6}"/>
                </a:ext>
              </a:extLst>
            </p:cNvPr>
            <p:cNvSpPr txBox="1"/>
            <p:nvPr/>
          </p:nvSpPr>
          <p:spPr>
            <a:xfrm>
              <a:off x="2237384" y="275844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4001692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Quantum circuit optimization</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Used qubit vs processor topology</a:t>
            </a:r>
          </a:p>
        </p:txBody>
      </p:sp>
      <p:sp>
        <p:nvSpPr>
          <p:cNvPr id="4" name="Content Placeholder 5">
            <a:extLst>
              <a:ext uri="{FF2B5EF4-FFF2-40B4-BE49-F238E27FC236}">
                <a16:creationId xmlns:a16="http://schemas.microsoft.com/office/drawing/2014/main" id="{A04746C6-633F-E74A-9485-A63E86B7D736}"/>
              </a:ext>
            </a:extLst>
          </p:cNvPr>
          <p:cNvSpPr txBox="1">
            <a:spLocks/>
          </p:cNvSpPr>
          <p:nvPr/>
        </p:nvSpPr>
        <p:spPr>
          <a:xfrm>
            <a:off x="457200" y="1920240"/>
            <a:ext cx="13258800" cy="1413301"/>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800" b="1"/>
              <a:t>Qubit mapping</a:t>
            </a:r>
          </a:p>
          <a:p>
            <a:r>
              <a:rPr lang="it-IT" sz="1800">
                <a:solidFill>
                  <a:schemeClr val="tx1">
                    <a:lumMod val="50000"/>
                    <a:lumOff val="50000"/>
                  </a:schemeClr>
                </a:solidFill>
              </a:rPr>
              <a:t>The «compiler» uses the qubit allowed by the processor topology, adding several SWAP gates. Probably this feature can be disabled in order to try to select manually the right qubits avoiding the SWAP gates.</a:t>
            </a:r>
          </a:p>
        </p:txBody>
      </p:sp>
      <p:sp>
        <p:nvSpPr>
          <p:cNvPr id="5" name="Rectangle 4">
            <a:extLst>
              <a:ext uri="{FF2B5EF4-FFF2-40B4-BE49-F238E27FC236}">
                <a16:creationId xmlns:a16="http://schemas.microsoft.com/office/drawing/2014/main" id="{00FC9509-B9CB-5949-8191-61FAD0DAE9B0}"/>
              </a:ext>
            </a:extLst>
          </p:cNvPr>
          <p:cNvSpPr/>
          <p:nvPr/>
        </p:nvSpPr>
        <p:spPr>
          <a:xfrm>
            <a:off x="457200" y="7574220"/>
            <a:ext cx="9326880" cy="261610"/>
          </a:xfrm>
          <a:prstGeom prst="rect">
            <a:avLst/>
          </a:prstGeom>
        </p:spPr>
        <p:txBody>
          <a:bodyPr wrap="square">
            <a:spAutoFit/>
          </a:bodyPr>
          <a:lstStyle/>
          <a:p>
            <a:r>
              <a:rPr lang="it-IT" sz="1050">
                <a:latin typeface="IBM Plex Sans" panose="020B0503050203000203" pitchFamily="34" charset="0"/>
                <a:hlinkClick r:id="rId2"/>
              </a:rPr>
              <a:t>https://github.com/Qiskit/qiskit-iqx-tutorials/blob/master/qiskit/fundamentals/5_using_the_transpiler.ipynb</a:t>
            </a:r>
            <a:endParaRPr lang="it-IT" sz="1050">
              <a:latin typeface="IBM Plex Sans" panose="020B0503050203000203" pitchFamily="34" charset="0"/>
            </a:endParaRPr>
          </a:p>
        </p:txBody>
      </p:sp>
      <p:sp>
        <p:nvSpPr>
          <p:cNvPr id="8" name="Rectangle 7">
            <a:extLst>
              <a:ext uri="{FF2B5EF4-FFF2-40B4-BE49-F238E27FC236}">
                <a16:creationId xmlns:a16="http://schemas.microsoft.com/office/drawing/2014/main" id="{804B697C-F6ED-614F-A521-B225E5B25482}"/>
              </a:ext>
            </a:extLst>
          </p:cNvPr>
          <p:cNvSpPr/>
          <p:nvPr/>
        </p:nvSpPr>
        <p:spPr>
          <a:xfrm>
            <a:off x="457200" y="3495437"/>
            <a:ext cx="9875520" cy="2585323"/>
          </a:xfrm>
          <a:prstGeom prst="rect">
            <a:avLst/>
          </a:prstGeom>
        </p:spPr>
        <p:txBody>
          <a:bodyPr wrap="square">
            <a:spAutoFit/>
          </a:bodyPr>
          <a:lstStyle/>
          <a:p>
            <a:pPr marL="285750" indent="-285750">
              <a:buFont typeface="Wingdings" pitchFamily="2" charset="2"/>
              <a:buChar char="§"/>
            </a:pPr>
            <a:r>
              <a:rPr lang="it-IT" sz="1800" b="1">
                <a:solidFill>
                  <a:srgbClr val="000000"/>
                </a:solidFill>
                <a:latin typeface="IBM Plex Sans" panose="020B0503050203000203" pitchFamily="34" charset="0"/>
              </a:rPr>
              <a:t>Trivial layout</a:t>
            </a:r>
            <a:r>
              <a:rPr lang="it-IT" sz="1800">
                <a:solidFill>
                  <a:srgbClr val="000000"/>
                </a:solidFill>
                <a:latin typeface="IBM Plex Sans" panose="020B0503050203000203" pitchFamily="34" charset="0"/>
              </a:rPr>
              <a:t>: Map virtual qubits to the same numbered physical qubit on the device, i.e. [0,1,2,3,4] -&gt; [0,1,2,3,4] (default in </a:t>
            </a:r>
            <a:r>
              <a:rPr lang="it-IT" sz="1800" i="1">
                <a:solidFill>
                  <a:srgbClr val="000000"/>
                </a:solidFill>
                <a:latin typeface="IBM Plex Sans" panose="020B0503050203000203" pitchFamily="34" charset="0"/>
              </a:rPr>
              <a:t>optimization_level=0</a:t>
            </a:r>
            <a:r>
              <a:rPr lang="it-IT" sz="1800">
                <a:solidFill>
                  <a:srgbClr val="000000"/>
                </a:solidFill>
                <a:latin typeface="IBM Plex Sans" panose="020B0503050203000203" pitchFamily="34" charset="0"/>
              </a:rPr>
              <a:t>)</a:t>
            </a:r>
          </a:p>
          <a:p>
            <a:pPr marL="285750" indent="-285750">
              <a:buFont typeface="Wingdings" pitchFamily="2" charset="2"/>
              <a:buChar char="§"/>
            </a:pPr>
            <a:endParaRPr lang="it-IT" sz="1800">
              <a:solidFill>
                <a:srgbClr val="000000"/>
              </a:solidFill>
              <a:latin typeface="IBM Plex Sans" panose="020B0503050203000203" pitchFamily="34" charset="0"/>
            </a:endParaRPr>
          </a:p>
          <a:p>
            <a:pPr marL="285750" indent="-285750">
              <a:buFont typeface="Wingdings" pitchFamily="2" charset="2"/>
              <a:buChar char="§"/>
            </a:pPr>
            <a:r>
              <a:rPr lang="it-IT" sz="1800" b="1">
                <a:solidFill>
                  <a:srgbClr val="000000"/>
                </a:solidFill>
                <a:latin typeface="IBM Plex Sans" panose="020B0503050203000203" pitchFamily="34" charset="0"/>
              </a:rPr>
              <a:t>Dense layout</a:t>
            </a:r>
            <a:r>
              <a:rPr lang="it-IT" sz="1800">
                <a:solidFill>
                  <a:srgbClr val="000000"/>
                </a:solidFill>
                <a:latin typeface="IBM Plex Sans" panose="020B0503050203000203" pitchFamily="34" charset="0"/>
              </a:rPr>
              <a:t>: Find the sub-graph of the device with same number of qubits as the circuit with the greatest connectivity (default in </a:t>
            </a:r>
            <a:r>
              <a:rPr lang="it-IT" sz="1800" i="1">
                <a:solidFill>
                  <a:srgbClr val="000000"/>
                </a:solidFill>
                <a:latin typeface="IBM Plex Sans" panose="020B0503050203000203" pitchFamily="34" charset="0"/>
              </a:rPr>
              <a:t>optimization_level=1</a:t>
            </a:r>
            <a:r>
              <a:rPr lang="it-IT" sz="1800">
                <a:solidFill>
                  <a:srgbClr val="000000"/>
                </a:solidFill>
                <a:latin typeface="IBM Plex Sans" panose="020B0503050203000203" pitchFamily="34" charset="0"/>
              </a:rPr>
              <a:t>)</a:t>
            </a:r>
          </a:p>
          <a:p>
            <a:pPr marL="285750" indent="-285750">
              <a:buFont typeface="Wingdings" pitchFamily="2" charset="2"/>
              <a:buChar char="§"/>
            </a:pPr>
            <a:endParaRPr lang="it-IT" sz="1800">
              <a:solidFill>
                <a:srgbClr val="000000"/>
              </a:solidFill>
              <a:latin typeface="IBM Plex Sans" panose="020B0503050203000203" pitchFamily="34" charset="0"/>
            </a:endParaRPr>
          </a:p>
          <a:p>
            <a:pPr marL="285750" indent="-285750">
              <a:buFont typeface="Wingdings" pitchFamily="2" charset="2"/>
              <a:buChar char="§"/>
            </a:pPr>
            <a:r>
              <a:rPr lang="it-IT" sz="1800" b="1">
                <a:solidFill>
                  <a:srgbClr val="000000"/>
                </a:solidFill>
                <a:latin typeface="IBM Plex Sans" panose="020B0503050203000203" pitchFamily="34" charset="0"/>
              </a:rPr>
              <a:t>Noise adaptive layout</a:t>
            </a:r>
            <a:r>
              <a:rPr lang="it-IT" sz="1800">
                <a:solidFill>
                  <a:srgbClr val="000000"/>
                </a:solidFill>
                <a:latin typeface="IBM Plex Sans" panose="020B0503050203000203" pitchFamily="34" charset="0"/>
              </a:rPr>
              <a:t>: Uses the noise properties of the device, in concert with the circuit properties, to generate the layout with the best noise properties (default in </a:t>
            </a:r>
            <a:r>
              <a:rPr lang="it-IT" sz="1800" i="1">
                <a:solidFill>
                  <a:srgbClr val="000000"/>
                </a:solidFill>
                <a:latin typeface="IBM Plex Sans" panose="020B0503050203000203" pitchFamily="34" charset="0"/>
              </a:rPr>
              <a:t>optimization_level=2</a:t>
            </a:r>
            <a:r>
              <a:rPr lang="it-IT" sz="1800">
                <a:solidFill>
                  <a:srgbClr val="000000"/>
                </a:solidFill>
                <a:latin typeface="IBM Plex Sans" panose="020B0503050203000203" pitchFamily="34" charset="0"/>
              </a:rPr>
              <a:t> and </a:t>
            </a:r>
            <a:r>
              <a:rPr lang="it-IT" sz="1800" i="1">
                <a:solidFill>
                  <a:srgbClr val="000000"/>
                </a:solidFill>
                <a:latin typeface="IBM Plex Sans" panose="020B0503050203000203" pitchFamily="34" charset="0"/>
              </a:rPr>
              <a:t>optimization_level=3</a:t>
            </a:r>
            <a:r>
              <a:rPr lang="it-IT" sz="1800">
                <a:solidFill>
                  <a:srgbClr val="000000"/>
                </a:solidFill>
                <a:latin typeface="IBM Plex Sans" panose="020B0503050203000203" pitchFamily="34" charset="0"/>
              </a:rPr>
              <a:t>)</a:t>
            </a:r>
          </a:p>
        </p:txBody>
      </p:sp>
      <p:sp>
        <p:nvSpPr>
          <p:cNvPr id="9" name="Rectangle 8">
            <a:extLst>
              <a:ext uri="{FF2B5EF4-FFF2-40B4-BE49-F238E27FC236}">
                <a16:creationId xmlns:a16="http://schemas.microsoft.com/office/drawing/2014/main" id="{D96BD8E0-160E-E446-BA18-5AAC8534439F}"/>
              </a:ext>
            </a:extLst>
          </p:cNvPr>
          <p:cNvSpPr/>
          <p:nvPr/>
        </p:nvSpPr>
        <p:spPr>
          <a:xfrm>
            <a:off x="457200" y="6355080"/>
            <a:ext cx="12664440" cy="923330"/>
          </a:xfrm>
          <a:prstGeom prst="rect">
            <a:avLst/>
          </a:prstGeom>
        </p:spPr>
        <p:txBody>
          <a:bodyPr wrap="square">
            <a:spAutoFit/>
          </a:bodyPr>
          <a:lstStyle/>
          <a:p>
            <a:pPr algn="just"/>
            <a:r>
              <a:rPr lang="it-IT" sz="1800">
                <a:solidFill>
                  <a:srgbClr val="000000"/>
                </a:solidFill>
                <a:latin typeface="IBM Plex Sans" panose="020B0503050203000203" pitchFamily="34" charset="0"/>
              </a:rPr>
              <a:t>The choice of initial layout is extremely important when:</a:t>
            </a:r>
          </a:p>
          <a:p>
            <a:pPr algn="just"/>
            <a:r>
              <a:rPr lang="it-IT" sz="1800">
                <a:solidFill>
                  <a:srgbClr val="000000"/>
                </a:solidFill>
                <a:latin typeface="IBM Plex Sans" panose="020B0503050203000203" pitchFamily="34" charset="0"/>
              </a:rPr>
              <a:t>1) Computing the number of SWAP operations needed to map the input circuit onto the device topology</a:t>
            </a:r>
          </a:p>
          <a:p>
            <a:pPr algn="just"/>
            <a:r>
              <a:rPr lang="it-IT" sz="1800">
                <a:solidFill>
                  <a:srgbClr val="000000"/>
                </a:solidFill>
                <a:latin typeface="IBM Plex Sans" panose="020B0503050203000203" pitchFamily="34" charset="0"/>
              </a:rPr>
              <a:t>2) Taking into account the noise properties of the device</a:t>
            </a:r>
          </a:p>
        </p:txBody>
      </p:sp>
      <p:sp>
        <p:nvSpPr>
          <p:cNvPr id="11" name="Rectangle 10">
            <a:extLst>
              <a:ext uri="{FF2B5EF4-FFF2-40B4-BE49-F238E27FC236}">
                <a16:creationId xmlns:a16="http://schemas.microsoft.com/office/drawing/2014/main" id="{EB8EE47C-B4D9-3E41-821F-F105912F7A45}"/>
              </a:ext>
            </a:extLst>
          </p:cNvPr>
          <p:cNvSpPr/>
          <p:nvPr/>
        </p:nvSpPr>
        <p:spPr>
          <a:xfrm>
            <a:off x="9768114" y="3044543"/>
            <a:ext cx="4709160" cy="1200329"/>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I</a:t>
            </a:r>
            <a:r>
              <a:rPr lang="en-GB" sz="24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f qubits are not connected, add SWAP gates. Possibility to map manually</a:t>
            </a:r>
          </a:p>
        </p:txBody>
      </p:sp>
    </p:spTree>
    <p:extLst>
      <p:ext uri="{BB962C8B-B14F-4D97-AF65-F5344CB8AC3E}">
        <p14:creationId xmlns:p14="http://schemas.microsoft.com/office/powerpoint/2010/main" val="401870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Introduction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Problem mapping &amp; Hamiltonian J-V transformed</a:t>
            </a:r>
          </a:p>
        </p:txBody>
      </p:sp>
      <p:sp>
        <p:nvSpPr>
          <p:cNvPr id="48" name="TextBox 47">
            <a:extLst>
              <a:ext uri="{FF2B5EF4-FFF2-40B4-BE49-F238E27FC236}">
                <a16:creationId xmlns:a16="http://schemas.microsoft.com/office/drawing/2014/main" id="{B53831D3-76D8-0247-9D57-B662A45BB299}"/>
              </a:ext>
            </a:extLst>
          </p:cNvPr>
          <p:cNvSpPr txBox="1"/>
          <p:nvPr/>
        </p:nvSpPr>
        <p:spPr>
          <a:xfrm>
            <a:off x="7858173" y="1900596"/>
            <a:ext cx="5465775" cy="424732"/>
          </a:xfrm>
          <a:prstGeom prst="rect">
            <a:avLst/>
          </a:prstGeom>
          <a:noFill/>
        </p:spPr>
        <p:txBody>
          <a:bodyPr wrap="square" rtlCol="0">
            <a:spAutoFit/>
          </a:bodyPr>
          <a:lstStyle/>
          <a:p>
            <a:r>
              <a:rPr lang="it-IT" b="1">
                <a:latin typeface="IBM Plex Sans" panose="020B0503050203000203" pitchFamily="34" charset="0"/>
              </a:rPr>
              <a:t>Fermionic Hamiltonian</a:t>
            </a:r>
          </a:p>
        </p:txBody>
      </p:sp>
      <p:sp>
        <p:nvSpPr>
          <p:cNvPr id="50" name="TextBox 49">
            <a:extLst>
              <a:ext uri="{FF2B5EF4-FFF2-40B4-BE49-F238E27FC236}">
                <a16:creationId xmlns:a16="http://schemas.microsoft.com/office/drawing/2014/main" id="{96D9C93C-F20E-FE4C-993C-2C80909F7ADF}"/>
              </a:ext>
            </a:extLst>
          </p:cNvPr>
          <p:cNvSpPr txBox="1"/>
          <p:nvPr/>
        </p:nvSpPr>
        <p:spPr>
          <a:xfrm>
            <a:off x="502920" y="1891777"/>
            <a:ext cx="5712763" cy="424732"/>
          </a:xfrm>
          <a:prstGeom prst="rect">
            <a:avLst/>
          </a:prstGeom>
          <a:noFill/>
        </p:spPr>
        <p:txBody>
          <a:bodyPr wrap="square" rtlCol="0">
            <a:spAutoFit/>
          </a:bodyPr>
          <a:lstStyle/>
          <a:p>
            <a:r>
              <a:rPr lang="it-IT" b="1">
                <a:latin typeface="IBM Plex Sans" panose="020B0503050203000203" pitchFamily="34" charset="0"/>
              </a:rPr>
              <a:t>Problem mapping</a:t>
            </a:r>
          </a:p>
        </p:txBody>
      </p:sp>
      <p:pic>
        <p:nvPicPr>
          <p:cNvPr id="5" name="Picture 4">
            <a:extLst>
              <a:ext uri="{FF2B5EF4-FFF2-40B4-BE49-F238E27FC236}">
                <a16:creationId xmlns:a16="http://schemas.microsoft.com/office/drawing/2014/main" id="{A1D538D1-96E8-9946-8111-465A94C02A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44126" y="2445099"/>
            <a:ext cx="4233991" cy="772081"/>
          </a:xfrm>
          <a:prstGeom prst="rect">
            <a:avLst/>
          </a:prstGeom>
        </p:spPr>
      </p:pic>
      <p:grpSp>
        <p:nvGrpSpPr>
          <p:cNvPr id="97" name="Group 96">
            <a:extLst>
              <a:ext uri="{FF2B5EF4-FFF2-40B4-BE49-F238E27FC236}">
                <a16:creationId xmlns:a16="http://schemas.microsoft.com/office/drawing/2014/main" id="{C0FEE162-1622-4F48-9E4D-B3D00D57B4F8}"/>
              </a:ext>
            </a:extLst>
          </p:cNvPr>
          <p:cNvGrpSpPr/>
          <p:nvPr/>
        </p:nvGrpSpPr>
        <p:grpSpPr>
          <a:xfrm>
            <a:off x="519545" y="2790966"/>
            <a:ext cx="6067820" cy="2368055"/>
            <a:chOff x="502920" y="5207283"/>
            <a:chExt cx="6067820" cy="2368055"/>
          </a:xfrm>
        </p:grpSpPr>
        <p:cxnSp>
          <p:nvCxnSpPr>
            <p:cNvPr id="46" name="Straight Connector 45">
              <a:extLst>
                <a:ext uri="{FF2B5EF4-FFF2-40B4-BE49-F238E27FC236}">
                  <a16:creationId xmlns:a16="http://schemas.microsoft.com/office/drawing/2014/main" id="{244ECB6D-E44C-0C48-AD4F-B9BDB384603F}"/>
                </a:ext>
              </a:extLst>
            </p:cNvPr>
            <p:cNvCxnSpPr/>
            <p:nvPr/>
          </p:nvCxnSpPr>
          <p:spPr>
            <a:xfrm>
              <a:off x="955346" y="5536163"/>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DECCEE8-C70E-7B48-8E07-3C3C8A21917B}"/>
                </a:ext>
              </a:extLst>
            </p:cNvPr>
            <p:cNvCxnSpPr/>
            <p:nvPr/>
          </p:nvCxnSpPr>
          <p:spPr>
            <a:xfrm>
              <a:off x="955346" y="5938847"/>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D2BF7CC-0FF1-714F-8523-31F30F2C0D40}"/>
                </a:ext>
              </a:extLst>
            </p:cNvPr>
            <p:cNvCxnSpPr/>
            <p:nvPr/>
          </p:nvCxnSpPr>
          <p:spPr>
            <a:xfrm>
              <a:off x="955346" y="6341531"/>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E3E5CE1-BAC3-E143-9E19-B624465915D6}"/>
                </a:ext>
              </a:extLst>
            </p:cNvPr>
            <p:cNvCxnSpPr/>
            <p:nvPr/>
          </p:nvCxnSpPr>
          <p:spPr>
            <a:xfrm>
              <a:off x="955346" y="6744215"/>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372CD15-F580-0941-8A34-3E1D5AD37244}"/>
                </a:ext>
              </a:extLst>
            </p:cNvPr>
            <p:cNvSpPr txBox="1"/>
            <p:nvPr/>
          </p:nvSpPr>
          <p:spPr>
            <a:xfrm>
              <a:off x="5082401" y="5236570"/>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4</a:t>
              </a:r>
            </a:p>
            <a:p>
              <a:pPr>
                <a:lnSpc>
                  <a:spcPct val="150000"/>
                </a:lnSpc>
              </a:pPr>
              <a:r>
                <a:rPr lang="it-IT" sz="1800">
                  <a:latin typeface="IBM Plex Sans" panose="020B0503050203000203" pitchFamily="34" charset="0"/>
                </a:rPr>
                <a:t>3</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p:txBody>
        </p:sp>
        <p:sp>
          <p:nvSpPr>
            <p:cNvPr id="54" name="TextBox 53">
              <a:extLst>
                <a:ext uri="{FF2B5EF4-FFF2-40B4-BE49-F238E27FC236}">
                  <a16:creationId xmlns:a16="http://schemas.microsoft.com/office/drawing/2014/main" id="{DA120C73-0792-164E-906D-5EEC25D5C6D0}"/>
                </a:ext>
              </a:extLst>
            </p:cNvPr>
            <p:cNvSpPr txBox="1"/>
            <p:nvPr/>
          </p:nvSpPr>
          <p:spPr>
            <a:xfrm>
              <a:off x="502920" y="5236570"/>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1</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p:txBody>
        </p:sp>
        <p:cxnSp>
          <p:nvCxnSpPr>
            <p:cNvPr id="55" name="Straight Arrow Connector 54">
              <a:extLst>
                <a:ext uri="{FF2B5EF4-FFF2-40B4-BE49-F238E27FC236}">
                  <a16:creationId xmlns:a16="http://schemas.microsoft.com/office/drawing/2014/main" id="{B1F6CCA8-00A2-B141-BE60-15D0EC051D50}"/>
                </a:ext>
              </a:extLst>
            </p:cNvPr>
            <p:cNvCxnSpPr>
              <a:cxnSpLocks/>
            </p:cNvCxnSpPr>
            <p:nvPr/>
          </p:nvCxnSpPr>
          <p:spPr>
            <a:xfrm>
              <a:off x="800188" y="6638692"/>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FCAF331-EB0B-9D46-989A-8B1161FA2E5A}"/>
                </a:ext>
              </a:extLst>
            </p:cNvPr>
            <p:cNvCxnSpPr>
              <a:cxnSpLocks/>
            </p:cNvCxnSpPr>
            <p:nvPr/>
          </p:nvCxnSpPr>
          <p:spPr>
            <a:xfrm>
              <a:off x="800188" y="6235710"/>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A3D52E6-C03B-2541-8E08-3D924BC90B32}"/>
                </a:ext>
              </a:extLst>
            </p:cNvPr>
            <p:cNvCxnSpPr>
              <a:cxnSpLocks/>
            </p:cNvCxnSpPr>
            <p:nvPr/>
          </p:nvCxnSpPr>
          <p:spPr>
            <a:xfrm>
              <a:off x="800188" y="5833588"/>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6D15C32-5ACD-E040-8CAB-A10C0830517A}"/>
                </a:ext>
              </a:extLst>
            </p:cNvPr>
            <p:cNvCxnSpPr>
              <a:cxnSpLocks/>
            </p:cNvCxnSpPr>
            <p:nvPr/>
          </p:nvCxnSpPr>
          <p:spPr>
            <a:xfrm>
              <a:off x="800188" y="5419492"/>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F43ADAC0-8744-084F-9542-EAE86DBD1769}"/>
                </a:ext>
              </a:extLst>
            </p:cNvPr>
            <p:cNvSpPr/>
            <p:nvPr/>
          </p:nvSpPr>
          <p:spPr>
            <a:xfrm>
              <a:off x="1577844" y="6641597"/>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Oval 59">
              <a:extLst>
                <a:ext uri="{FF2B5EF4-FFF2-40B4-BE49-F238E27FC236}">
                  <a16:creationId xmlns:a16="http://schemas.microsoft.com/office/drawing/2014/main" id="{25E75078-E23F-FC42-BFED-96DFE8B98D2A}"/>
                </a:ext>
              </a:extLst>
            </p:cNvPr>
            <p:cNvSpPr/>
            <p:nvPr/>
          </p:nvSpPr>
          <p:spPr>
            <a:xfrm>
              <a:off x="1577844" y="6251739"/>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3" name="Oval 62">
              <a:extLst>
                <a:ext uri="{FF2B5EF4-FFF2-40B4-BE49-F238E27FC236}">
                  <a16:creationId xmlns:a16="http://schemas.microsoft.com/office/drawing/2014/main" id="{D7145100-C4BA-3848-8AE1-BE0F161EDC4B}"/>
                </a:ext>
              </a:extLst>
            </p:cNvPr>
            <p:cNvSpPr/>
            <p:nvPr/>
          </p:nvSpPr>
          <p:spPr>
            <a:xfrm>
              <a:off x="2286000" y="5874751"/>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4" name="Oval 63">
              <a:extLst>
                <a:ext uri="{FF2B5EF4-FFF2-40B4-BE49-F238E27FC236}">
                  <a16:creationId xmlns:a16="http://schemas.microsoft.com/office/drawing/2014/main" id="{AE8BAE03-5A50-424F-BE06-C6B23E9E3A5E}"/>
                </a:ext>
              </a:extLst>
            </p:cNvPr>
            <p:cNvSpPr/>
            <p:nvPr/>
          </p:nvSpPr>
          <p:spPr>
            <a:xfrm>
              <a:off x="2286000" y="5438615"/>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Oval 66">
              <a:extLst>
                <a:ext uri="{FF2B5EF4-FFF2-40B4-BE49-F238E27FC236}">
                  <a16:creationId xmlns:a16="http://schemas.microsoft.com/office/drawing/2014/main" id="{5986E70F-75A8-0947-9BED-F85C0995F0B1}"/>
                </a:ext>
              </a:extLst>
            </p:cNvPr>
            <p:cNvSpPr/>
            <p:nvPr/>
          </p:nvSpPr>
          <p:spPr>
            <a:xfrm>
              <a:off x="3876297" y="6638692"/>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8" name="Oval 67">
              <a:extLst>
                <a:ext uri="{FF2B5EF4-FFF2-40B4-BE49-F238E27FC236}">
                  <a16:creationId xmlns:a16="http://schemas.microsoft.com/office/drawing/2014/main" id="{4DD8C450-86FD-6844-B064-A45D813EC561}"/>
                </a:ext>
              </a:extLst>
            </p:cNvPr>
            <p:cNvSpPr/>
            <p:nvPr/>
          </p:nvSpPr>
          <p:spPr>
            <a:xfrm>
              <a:off x="3876297" y="5428261"/>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9" name="Oval 68">
              <a:extLst>
                <a:ext uri="{FF2B5EF4-FFF2-40B4-BE49-F238E27FC236}">
                  <a16:creationId xmlns:a16="http://schemas.microsoft.com/office/drawing/2014/main" id="{763079A1-D9E1-CB43-848F-C3597B2E8C7C}"/>
                </a:ext>
              </a:extLst>
            </p:cNvPr>
            <p:cNvSpPr/>
            <p:nvPr/>
          </p:nvSpPr>
          <p:spPr>
            <a:xfrm>
              <a:off x="4274094" y="6272366"/>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0" name="Oval 69">
              <a:extLst>
                <a:ext uri="{FF2B5EF4-FFF2-40B4-BE49-F238E27FC236}">
                  <a16:creationId xmlns:a16="http://schemas.microsoft.com/office/drawing/2014/main" id="{8B448EAD-603F-DF41-A27D-33637A0964EA}"/>
                </a:ext>
              </a:extLst>
            </p:cNvPr>
            <p:cNvSpPr/>
            <p:nvPr/>
          </p:nvSpPr>
          <p:spPr>
            <a:xfrm>
              <a:off x="4287852" y="5856393"/>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1" name="Straight Connector 70">
              <a:extLst>
                <a:ext uri="{FF2B5EF4-FFF2-40B4-BE49-F238E27FC236}">
                  <a16:creationId xmlns:a16="http://schemas.microsoft.com/office/drawing/2014/main" id="{C06F1CCE-A4E5-D149-8EB7-A41F5D349FDD}"/>
                </a:ext>
              </a:extLst>
            </p:cNvPr>
            <p:cNvCxnSpPr>
              <a:cxnSpLocks/>
              <a:stCxn id="68" idx="4"/>
            </p:cNvCxnSpPr>
            <p:nvPr/>
          </p:nvCxnSpPr>
          <p:spPr>
            <a:xfrm flipH="1">
              <a:off x="3977565" y="5633497"/>
              <a:ext cx="1350" cy="100519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71501C93-D7C2-BB46-A492-9D1DD0316D95}"/>
                </a:ext>
              </a:extLst>
            </p:cNvPr>
            <p:cNvCxnSpPr>
              <a:cxnSpLocks/>
              <a:endCxn id="69" idx="0"/>
            </p:cNvCxnSpPr>
            <p:nvPr/>
          </p:nvCxnSpPr>
          <p:spPr>
            <a:xfrm>
              <a:off x="4376712" y="6032978"/>
              <a:ext cx="0" cy="239388"/>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1E08472B-DAD9-6846-A38B-2A4546D649CF}"/>
                </a:ext>
              </a:extLst>
            </p:cNvPr>
            <p:cNvCxnSpPr>
              <a:cxnSpLocks/>
            </p:cNvCxnSpPr>
            <p:nvPr/>
          </p:nvCxnSpPr>
          <p:spPr>
            <a:xfrm>
              <a:off x="3389422" y="5216844"/>
              <a:ext cx="0" cy="199253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B08D816-128F-184C-9A70-E50AA9030838}"/>
                </a:ext>
              </a:extLst>
            </p:cNvPr>
            <p:cNvSpPr txBox="1"/>
            <p:nvPr/>
          </p:nvSpPr>
          <p:spPr>
            <a:xfrm>
              <a:off x="1353952" y="7202530"/>
              <a:ext cx="1399031"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hopping</a:t>
              </a:r>
            </a:p>
          </p:txBody>
        </p:sp>
        <p:sp>
          <p:nvSpPr>
            <p:cNvPr id="79" name="TextBox 78">
              <a:extLst>
                <a:ext uri="{FF2B5EF4-FFF2-40B4-BE49-F238E27FC236}">
                  <a16:creationId xmlns:a16="http://schemas.microsoft.com/office/drawing/2014/main" id="{846C1786-0A0E-B341-9BBA-04BE7582ABBF}"/>
                </a:ext>
              </a:extLst>
            </p:cNvPr>
            <p:cNvSpPr txBox="1"/>
            <p:nvPr/>
          </p:nvSpPr>
          <p:spPr>
            <a:xfrm>
              <a:off x="3588336" y="7202530"/>
              <a:ext cx="1541539"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interaction</a:t>
              </a:r>
            </a:p>
          </p:txBody>
        </p:sp>
        <p:sp>
          <p:nvSpPr>
            <p:cNvPr id="80" name="TextBox 79">
              <a:extLst>
                <a:ext uri="{FF2B5EF4-FFF2-40B4-BE49-F238E27FC236}">
                  <a16:creationId xmlns:a16="http://schemas.microsoft.com/office/drawing/2014/main" id="{647C612E-FDC8-794D-87FB-7A76CE69F1E6}"/>
                </a:ext>
              </a:extLst>
            </p:cNvPr>
            <p:cNvSpPr txBox="1"/>
            <p:nvPr/>
          </p:nvSpPr>
          <p:spPr>
            <a:xfrm>
              <a:off x="5598004" y="5207283"/>
              <a:ext cx="546410" cy="1702967"/>
            </a:xfrm>
            <a:prstGeom prst="rect">
              <a:avLst/>
            </a:prstGeom>
            <a:noFill/>
          </p:spPr>
          <p:txBody>
            <a:bodyPr wrap="square" rtlCol="0">
              <a:spAutoFit/>
            </a:bodyPr>
            <a:lstStyle/>
            <a:p>
              <a:pPr>
                <a:lnSpc>
                  <a:spcPct val="150000"/>
                </a:lnSpc>
              </a:pPr>
              <a:r>
                <a:rPr lang="it-IT" sz="1800">
                  <a:solidFill>
                    <a:schemeClr val="accent2"/>
                  </a:solidFill>
                  <a:latin typeface="IBM Plex Sans" panose="020B0503050203000203" pitchFamily="34" charset="0"/>
                </a:rPr>
                <a:t>q0</a:t>
              </a:r>
            </a:p>
            <a:p>
              <a:pPr>
                <a:lnSpc>
                  <a:spcPct val="150000"/>
                </a:lnSpc>
              </a:pPr>
              <a:r>
                <a:rPr lang="it-IT" sz="1800">
                  <a:solidFill>
                    <a:schemeClr val="accent2"/>
                  </a:solidFill>
                  <a:latin typeface="IBM Plex Sans" panose="020B0503050203000203" pitchFamily="34" charset="0"/>
                </a:rPr>
                <a:t>q1</a:t>
              </a:r>
            </a:p>
            <a:p>
              <a:pPr>
                <a:lnSpc>
                  <a:spcPct val="150000"/>
                </a:lnSpc>
              </a:pPr>
              <a:r>
                <a:rPr lang="it-IT" sz="1800">
                  <a:solidFill>
                    <a:schemeClr val="accent2"/>
                  </a:solidFill>
                  <a:latin typeface="IBM Plex Sans" panose="020B0503050203000203" pitchFamily="34" charset="0"/>
                </a:rPr>
                <a:t>q2</a:t>
              </a:r>
            </a:p>
            <a:p>
              <a:pPr>
                <a:lnSpc>
                  <a:spcPct val="150000"/>
                </a:lnSpc>
              </a:pPr>
              <a:r>
                <a:rPr lang="it-IT" sz="1800">
                  <a:solidFill>
                    <a:schemeClr val="accent2"/>
                  </a:solidFill>
                  <a:latin typeface="IBM Plex Sans" panose="020B0503050203000203" pitchFamily="34" charset="0"/>
                </a:rPr>
                <a:t>q3</a:t>
              </a:r>
            </a:p>
          </p:txBody>
        </p:sp>
        <p:sp>
          <p:nvSpPr>
            <p:cNvPr id="81" name="TextBox 80">
              <a:extLst>
                <a:ext uri="{FF2B5EF4-FFF2-40B4-BE49-F238E27FC236}">
                  <a16:creationId xmlns:a16="http://schemas.microsoft.com/office/drawing/2014/main" id="{45255E37-5470-D941-B4EB-2A5A8A14C7B9}"/>
                </a:ext>
              </a:extLst>
            </p:cNvPr>
            <p:cNvSpPr txBox="1"/>
            <p:nvPr/>
          </p:nvSpPr>
          <p:spPr>
            <a:xfrm>
              <a:off x="5029200" y="7052118"/>
              <a:ext cx="1541540" cy="523220"/>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qubit </a:t>
              </a:r>
            </a:p>
            <a:p>
              <a:pPr algn="ctr"/>
              <a:r>
                <a:rPr lang="it-IT" sz="1400">
                  <a:solidFill>
                    <a:schemeClr val="bg2">
                      <a:lumMod val="50000"/>
                    </a:schemeClr>
                  </a:solidFill>
                  <a:latin typeface="IBM Plex Sans" panose="020B0503050203000203" pitchFamily="34" charset="0"/>
                </a:rPr>
                <a:t>mapping</a:t>
              </a:r>
            </a:p>
          </p:txBody>
        </p:sp>
        <p:cxnSp>
          <p:nvCxnSpPr>
            <p:cNvPr id="82" name="Straight Connector 81">
              <a:extLst>
                <a:ext uri="{FF2B5EF4-FFF2-40B4-BE49-F238E27FC236}">
                  <a16:creationId xmlns:a16="http://schemas.microsoft.com/office/drawing/2014/main" id="{E0F67811-443E-3248-86A8-A4CD5DCE8C08}"/>
                </a:ext>
              </a:extLst>
            </p:cNvPr>
            <p:cNvCxnSpPr>
              <a:cxnSpLocks/>
              <a:stCxn id="64" idx="4"/>
              <a:endCxn id="63" idx="0"/>
            </p:cNvCxnSpPr>
            <p:nvPr/>
          </p:nvCxnSpPr>
          <p:spPr>
            <a:xfrm>
              <a:off x="2388618" y="5643851"/>
              <a:ext cx="0" cy="23090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83" name="Straight Connector 82">
              <a:extLst>
                <a:ext uri="{FF2B5EF4-FFF2-40B4-BE49-F238E27FC236}">
                  <a16:creationId xmlns:a16="http://schemas.microsoft.com/office/drawing/2014/main" id="{13024F7F-88EB-944C-9109-59CF1AF126BC}"/>
                </a:ext>
              </a:extLst>
            </p:cNvPr>
            <p:cNvCxnSpPr>
              <a:cxnSpLocks/>
              <a:stCxn id="60" idx="4"/>
              <a:endCxn id="59" idx="0"/>
            </p:cNvCxnSpPr>
            <p:nvPr/>
          </p:nvCxnSpPr>
          <p:spPr>
            <a:xfrm>
              <a:off x="1680462" y="6456975"/>
              <a:ext cx="0" cy="184622"/>
            </a:xfrm>
            <a:prstGeom prst="line">
              <a:avLst/>
            </a:prstGeom>
            <a:ln w="28575"/>
          </p:spPr>
          <p:style>
            <a:lnRef idx="1">
              <a:schemeClr val="accent2"/>
            </a:lnRef>
            <a:fillRef idx="0">
              <a:schemeClr val="accent2"/>
            </a:fillRef>
            <a:effectRef idx="0">
              <a:schemeClr val="accent2"/>
            </a:effectRef>
            <a:fontRef idx="minor">
              <a:schemeClr val="tx1"/>
            </a:fontRef>
          </p:style>
        </p:cxnSp>
      </p:grpSp>
      <p:sp>
        <p:nvSpPr>
          <p:cNvPr id="95" name="TextBox 94">
            <a:extLst>
              <a:ext uri="{FF2B5EF4-FFF2-40B4-BE49-F238E27FC236}">
                <a16:creationId xmlns:a16="http://schemas.microsoft.com/office/drawing/2014/main" id="{206A1EAB-14B8-2D49-B237-7973D8F3EA09}"/>
              </a:ext>
            </a:extLst>
          </p:cNvPr>
          <p:cNvSpPr txBox="1"/>
          <p:nvPr/>
        </p:nvSpPr>
        <p:spPr>
          <a:xfrm>
            <a:off x="7844126" y="3613553"/>
            <a:ext cx="5465775" cy="424732"/>
          </a:xfrm>
          <a:prstGeom prst="rect">
            <a:avLst/>
          </a:prstGeom>
          <a:noFill/>
        </p:spPr>
        <p:txBody>
          <a:bodyPr wrap="square" rtlCol="0">
            <a:spAutoFit/>
          </a:bodyPr>
          <a:lstStyle/>
          <a:p>
            <a:r>
              <a:rPr lang="it-IT" b="1">
                <a:latin typeface="IBM Plex Sans" panose="020B0503050203000203" pitchFamily="34" charset="0"/>
              </a:rPr>
              <a:t>Spin Hamiltonian</a:t>
            </a:r>
          </a:p>
        </p:txBody>
      </p:sp>
      <p:pic>
        <p:nvPicPr>
          <p:cNvPr id="99" name="Picture 98">
            <a:extLst>
              <a:ext uri="{FF2B5EF4-FFF2-40B4-BE49-F238E27FC236}">
                <a16:creationId xmlns:a16="http://schemas.microsoft.com/office/drawing/2014/main" id="{1913F9FB-31C4-AB49-8FB9-CA78966CEE3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54017" y="4327898"/>
            <a:ext cx="4762500" cy="2501900"/>
          </a:xfrm>
          <a:prstGeom prst="rect">
            <a:avLst/>
          </a:prstGeom>
        </p:spPr>
      </p:pic>
    </p:spTree>
    <p:extLst>
      <p:ext uri="{BB962C8B-B14F-4D97-AF65-F5344CB8AC3E}">
        <p14:creationId xmlns:p14="http://schemas.microsoft.com/office/powerpoint/2010/main" val="3192463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implementation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Quantum circuit</a:t>
            </a:r>
          </a:p>
        </p:txBody>
      </p:sp>
      <p:sp>
        <p:nvSpPr>
          <p:cNvPr id="16" name="TextBox 15">
            <a:extLst>
              <a:ext uri="{FF2B5EF4-FFF2-40B4-BE49-F238E27FC236}">
                <a16:creationId xmlns:a16="http://schemas.microsoft.com/office/drawing/2014/main" id="{F81B58F2-67B7-8649-959F-642794FB1CC6}"/>
              </a:ext>
            </a:extLst>
          </p:cNvPr>
          <p:cNvSpPr txBox="1"/>
          <p:nvPr/>
        </p:nvSpPr>
        <p:spPr>
          <a:xfrm>
            <a:off x="502920" y="1891777"/>
            <a:ext cx="5712763" cy="424732"/>
          </a:xfrm>
          <a:prstGeom prst="rect">
            <a:avLst/>
          </a:prstGeom>
          <a:noFill/>
        </p:spPr>
        <p:txBody>
          <a:bodyPr wrap="square" rtlCol="0">
            <a:spAutoFit/>
          </a:bodyPr>
          <a:lstStyle/>
          <a:p>
            <a:r>
              <a:rPr lang="it-IT" b="1">
                <a:latin typeface="IBM Plex Sans" panose="020B0503050203000203" pitchFamily="34" charset="0"/>
              </a:rPr>
              <a:t>Without 3-bodies components </a:t>
            </a:r>
          </a:p>
        </p:txBody>
      </p:sp>
      <p:sp>
        <p:nvSpPr>
          <p:cNvPr id="38" name="Content Placeholder 6">
            <a:extLst>
              <a:ext uri="{FF2B5EF4-FFF2-40B4-BE49-F238E27FC236}">
                <a16:creationId xmlns:a16="http://schemas.microsoft.com/office/drawing/2014/main" id="{0C1CAA5F-FEA9-4049-9743-82FD279ECB34}"/>
              </a:ext>
            </a:extLst>
          </p:cNvPr>
          <p:cNvSpPr txBox="1">
            <a:spLocks/>
          </p:cNvSpPr>
          <p:nvPr/>
        </p:nvSpPr>
        <p:spPr>
          <a:xfrm>
            <a:off x="502921" y="2514600"/>
            <a:ext cx="7818754" cy="861874"/>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solidFill>
                  <a:schemeClr val="tx1">
                    <a:lumMod val="50000"/>
                    <a:lumOff val="50000"/>
                  </a:schemeClr>
                </a:solidFill>
              </a:rPr>
              <a:t>By changing the mapping we can parallelize many CNOTs and reduce circuit complexity</a:t>
            </a:r>
            <a:endParaRPr lang="it-IT" sz="1600" i="1">
              <a:solidFill>
                <a:schemeClr val="tx1">
                  <a:lumMod val="50000"/>
                  <a:lumOff val="50000"/>
                </a:schemeClr>
              </a:solidFill>
            </a:endParaRPr>
          </a:p>
          <a:p>
            <a:endParaRPr lang="it-IT" sz="1600">
              <a:solidFill>
                <a:schemeClr val="tx1">
                  <a:lumMod val="50000"/>
                  <a:lumOff val="50000"/>
                </a:schemeClr>
              </a:solidFill>
            </a:endParaRPr>
          </a:p>
        </p:txBody>
      </p:sp>
      <p:grpSp>
        <p:nvGrpSpPr>
          <p:cNvPr id="7" name="Group 6">
            <a:extLst>
              <a:ext uri="{FF2B5EF4-FFF2-40B4-BE49-F238E27FC236}">
                <a16:creationId xmlns:a16="http://schemas.microsoft.com/office/drawing/2014/main" id="{6930242D-5591-694E-973C-809A73F1F990}"/>
              </a:ext>
            </a:extLst>
          </p:cNvPr>
          <p:cNvGrpSpPr/>
          <p:nvPr/>
        </p:nvGrpSpPr>
        <p:grpSpPr>
          <a:xfrm>
            <a:off x="8864098" y="1629410"/>
            <a:ext cx="5242348" cy="2805430"/>
            <a:chOff x="8864098" y="257810"/>
            <a:chExt cx="5242348" cy="2805430"/>
          </a:xfrm>
        </p:grpSpPr>
        <p:pic>
          <p:nvPicPr>
            <p:cNvPr id="41" name="Picture 40">
              <a:extLst>
                <a:ext uri="{FF2B5EF4-FFF2-40B4-BE49-F238E27FC236}">
                  <a16:creationId xmlns:a16="http://schemas.microsoft.com/office/drawing/2014/main" id="{059D1E1A-EB92-9D43-A21C-8B1902405AD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64098" y="257810"/>
              <a:ext cx="5242348" cy="2753980"/>
            </a:xfrm>
            <a:prstGeom prst="rect">
              <a:avLst/>
            </a:prstGeom>
          </p:spPr>
        </p:pic>
        <p:sp>
          <p:nvSpPr>
            <p:cNvPr id="34" name="Rectangle 33">
              <a:extLst>
                <a:ext uri="{FF2B5EF4-FFF2-40B4-BE49-F238E27FC236}">
                  <a16:creationId xmlns:a16="http://schemas.microsoft.com/office/drawing/2014/main" id="{EB090AE9-8823-FD40-8C40-AC9DC3259F3D}"/>
                </a:ext>
              </a:extLst>
            </p:cNvPr>
            <p:cNvSpPr/>
            <p:nvPr/>
          </p:nvSpPr>
          <p:spPr>
            <a:xfrm>
              <a:off x="11676130" y="706846"/>
              <a:ext cx="2191057" cy="80191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2" name="Rectangle 41">
              <a:extLst>
                <a:ext uri="{FF2B5EF4-FFF2-40B4-BE49-F238E27FC236}">
                  <a16:creationId xmlns:a16="http://schemas.microsoft.com/office/drawing/2014/main" id="{FE4D227E-6E0E-F84A-B1D7-1317C913725C}"/>
                </a:ext>
              </a:extLst>
            </p:cNvPr>
            <p:cNvSpPr/>
            <p:nvPr/>
          </p:nvSpPr>
          <p:spPr>
            <a:xfrm>
              <a:off x="9437716" y="706846"/>
              <a:ext cx="2220884" cy="80191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4" name="Rectangle 43">
              <a:extLst>
                <a:ext uri="{FF2B5EF4-FFF2-40B4-BE49-F238E27FC236}">
                  <a16:creationId xmlns:a16="http://schemas.microsoft.com/office/drawing/2014/main" id="{821D8539-6AFB-734C-8748-384C6220BE9C}"/>
                </a:ext>
              </a:extLst>
            </p:cNvPr>
            <p:cNvSpPr/>
            <p:nvPr/>
          </p:nvSpPr>
          <p:spPr>
            <a:xfrm>
              <a:off x="11658599" y="1845309"/>
              <a:ext cx="2023669" cy="41469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5" name="Rectangle 44">
              <a:extLst>
                <a:ext uri="{FF2B5EF4-FFF2-40B4-BE49-F238E27FC236}">
                  <a16:creationId xmlns:a16="http://schemas.microsoft.com/office/drawing/2014/main" id="{94808394-2187-6845-9428-D19CDCA722F7}"/>
                </a:ext>
              </a:extLst>
            </p:cNvPr>
            <p:cNvSpPr/>
            <p:nvPr/>
          </p:nvSpPr>
          <p:spPr>
            <a:xfrm>
              <a:off x="9437716" y="2261326"/>
              <a:ext cx="3912524" cy="8019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6" name="Rectangle 45">
              <a:extLst>
                <a:ext uri="{FF2B5EF4-FFF2-40B4-BE49-F238E27FC236}">
                  <a16:creationId xmlns:a16="http://schemas.microsoft.com/office/drawing/2014/main" id="{29B65956-36C8-FA4F-A798-1F7E2C85F032}"/>
                </a:ext>
              </a:extLst>
            </p:cNvPr>
            <p:cNvSpPr/>
            <p:nvPr/>
          </p:nvSpPr>
          <p:spPr>
            <a:xfrm>
              <a:off x="9437716" y="1508761"/>
              <a:ext cx="2023669" cy="752566"/>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grpSp>
        <p:nvGrpSpPr>
          <p:cNvPr id="11" name="Group 10">
            <a:extLst>
              <a:ext uri="{FF2B5EF4-FFF2-40B4-BE49-F238E27FC236}">
                <a16:creationId xmlns:a16="http://schemas.microsoft.com/office/drawing/2014/main" id="{6CC9C7B3-5470-4C44-9C88-220AADB1B2B4}"/>
              </a:ext>
            </a:extLst>
          </p:cNvPr>
          <p:cNvGrpSpPr/>
          <p:nvPr/>
        </p:nvGrpSpPr>
        <p:grpSpPr>
          <a:xfrm>
            <a:off x="502920" y="4837530"/>
            <a:ext cx="12573000" cy="3163470"/>
            <a:chOff x="502920" y="3557370"/>
            <a:chExt cx="12573000" cy="3163470"/>
          </a:xfrm>
        </p:grpSpPr>
        <p:pic>
          <p:nvPicPr>
            <p:cNvPr id="3" name="Picture 2">
              <a:extLst>
                <a:ext uri="{FF2B5EF4-FFF2-40B4-BE49-F238E27FC236}">
                  <a16:creationId xmlns:a16="http://schemas.microsoft.com/office/drawing/2014/main" id="{BAC849EE-0A2C-914A-82AF-A6EEC0749C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2920" y="3579847"/>
              <a:ext cx="12573000" cy="2286000"/>
            </a:xfrm>
            <a:prstGeom prst="rect">
              <a:avLst/>
            </a:prstGeom>
          </p:spPr>
        </p:pic>
        <p:sp>
          <p:nvSpPr>
            <p:cNvPr id="18" name="Content Placeholder 6">
              <a:extLst>
                <a:ext uri="{FF2B5EF4-FFF2-40B4-BE49-F238E27FC236}">
                  <a16:creationId xmlns:a16="http://schemas.microsoft.com/office/drawing/2014/main" id="{7E045534-9A46-2C43-A161-62D3971F86B8}"/>
                </a:ext>
              </a:extLst>
            </p:cNvPr>
            <p:cNvSpPr txBox="1">
              <a:spLocks/>
            </p:cNvSpPr>
            <p:nvPr/>
          </p:nvSpPr>
          <p:spPr>
            <a:xfrm>
              <a:off x="7040881" y="6336700"/>
              <a:ext cx="38862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Interaction term</a:t>
              </a:r>
            </a:p>
          </p:txBody>
        </p:sp>
        <p:sp>
          <p:nvSpPr>
            <p:cNvPr id="19" name="Content Placeholder 6">
              <a:extLst>
                <a:ext uri="{FF2B5EF4-FFF2-40B4-BE49-F238E27FC236}">
                  <a16:creationId xmlns:a16="http://schemas.microsoft.com/office/drawing/2014/main" id="{1DD5F658-C853-6E42-9A49-9048CB6B8057}"/>
                </a:ext>
              </a:extLst>
            </p:cNvPr>
            <p:cNvSpPr txBox="1">
              <a:spLocks/>
            </p:cNvSpPr>
            <p:nvPr/>
          </p:nvSpPr>
          <p:spPr>
            <a:xfrm>
              <a:off x="1359608" y="6336700"/>
              <a:ext cx="5382973"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Hopping term</a:t>
              </a:r>
            </a:p>
          </p:txBody>
        </p:sp>
        <p:sp>
          <p:nvSpPr>
            <p:cNvPr id="20" name="Right Brace 19">
              <a:extLst>
                <a:ext uri="{FF2B5EF4-FFF2-40B4-BE49-F238E27FC236}">
                  <a16:creationId xmlns:a16="http://schemas.microsoft.com/office/drawing/2014/main" id="{D0F9D74D-E00C-5A4D-9009-42A85DECF403}"/>
                </a:ext>
              </a:extLst>
            </p:cNvPr>
            <p:cNvSpPr/>
            <p:nvPr/>
          </p:nvSpPr>
          <p:spPr>
            <a:xfrm rot="5400000">
              <a:off x="3921432" y="3421449"/>
              <a:ext cx="259325" cy="538297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1" name="Right Brace 20">
              <a:extLst>
                <a:ext uri="{FF2B5EF4-FFF2-40B4-BE49-F238E27FC236}">
                  <a16:creationId xmlns:a16="http://schemas.microsoft.com/office/drawing/2014/main" id="{CC3FF9FF-4C82-1143-8569-A48FE08625F2}"/>
                </a:ext>
              </a:extLst>
            </p:cNvPr>
            <p:cNvSpPr/>
            <p:nvPr/>
          </p:nvSpPr>
          <p:spPr>
            <a:xfrm rot="5400000">
              <a:off x="8857342" y="4166809"/>
              <a:ext cx="253276" cy="388620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4" name="Rectangle 23">
              <a:extLst>
                <a:ext uri="{FF2B5EF4-FFF2-40B4-BE49-F238E27FC236}">
                  <a16:creationId xmlns:a16="http://schemas.microsoft.com/office/drawing/2014/main" id="{AEDC45AD-36B0-4C4B-8783-6DCAE04C236A}"/>
                </a:ext>
              </a:extLst>
            </p:cNvPr>
            <p:cNvSpPr/>
            <p:nvPr/>
          </p:nvSpPr>
          <p:spPr>
            <a:xfrm>
              <a:off x="7726680" y="4114800"/>
              <a:ext cx="1691640" cy="8229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0" name="Rectangle 39">
              <a:extLst>
                <a:ext uri="{FF2B5EF4-FFF2-40B4-BE49-F238E27FC236}">
                  <a16:creationId xmlns:a16="http://schemas.microsoft.com/office/drawing/2014/main" id="{F31349A6-4AA6-FA46-BB79-3F88602C9FFC}"/>
                </a:ext>
              </a:extLst>
            </p:cNvPr>
            <p:cNvSpPr/>
            <p:nvPr/>
          </p:nvSpPr>
          <p:spPr>
            <a:xfrm>
              <a:off x="10424160" y="3566160"/>
              <a:ext cx="594360" cy="184553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3" name="Rectangle 42">
              <a:extLst>
                <a:ext uri="{FF2B5EF4-FFF2-40B4-BE49-F238E27FC236}">
                  <a16:creationId xmlns:a16="http://schemas.microsoft.com/office/drawing/2014/main" id="{8FE0FBB0-6AF2-B542-AECF-768D8E6D778B}"/>
                </a:ext>
              </a:extLst>
            </p:cNvPr>
            <p:cNvSpPr/>
            <p:nvPr/>
          </p:nvSpPr>
          <p:spPr>
            <a:xfrm>
              <a:off x="7223760" y="3629783"/>
              <a:ext cx="2743200" cy="178190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7" name="Rectangle 46">
              <a:extLst>
                <a:ext uri="{FF2B5EF4-FFF2-40B4-BE49-F238E27FC236}">
                  <a16:creationId xmlns:a16="http://schemas.microsoft.com/office/drawing/2014/main" id="{F796F309-B972-2144-A803-C8A24AF4C1F3}"/>
                </a:ext>
              </a:extLst>
            </p:cNvPr>
            <p:cNvSpPr/>
            <p:nvPr/>
          </p:nvSpPr>
          <p:spPr>
            <a:xfrm>
              <a:off x="4046220" y="3557370"/>
              <a:ext cx="2628899" cy="92319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9" name="Rectangle 48">
              <a:extLst>
                <a:ext uri="{FF2B5EF4-FFF2-40B4-BE49-F238E27FC236}">
                  <a16:creationId xmlns:a16="http://schemas.microsoft.com/office/drawing/2014/main" id="{83DC76AA-D492-FB40-A526-ABB3227096A4}"/>
                </a:ext>
              </a:extLst>
            </p:cNvPr>
            <p:cNvSpPr/>
            <p:nvPr/>
          </p:nvSpPr>
          <p:spPr>
            <a:xfrm>
              <a:off x="1359611" y="3557370"/>
              <a:ext cx="2663750" cy="9231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0" name="Rectangle 49">
              <a:extLst>
                <a:ext uri="{FF2B5EF4-FFF2-40B4-BE49-F238E27FC236}">
                  <a16:creationId xmlns:a16="http://schemas.microsoft.com/office/drawing/2014/main" id="{6F8F8A5A-CAEC-894E-937F-A9774D0077A9}"/>
                </a:ext>
              </a:extLst>
            </p:cNvPr>
            <p:cNvSpPr/>
            <p:nvPr/>
          </p:nvSpPr>
          <p:spPr>
            <a:xfrm>
              <a:off x="1359611" y="4476165"/>
              <a:ext cx="2663750" cy="9231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1" name="Rectangle 50">
              <a:extLst>
                <a:ext uri="{FF2B5EF4-FFF2-40B4-BE49-F238E27FC236}">
                  <a16:creationId xmlns:a16="http://schemas.microsoft.com/office/drawing/2014/main" id="{0D29D65E-3C1D-034F-B294-7AAC0A23DBEA}"/>
                </a:ext>
              </a:extLst>
            </p:cNvPr>
            <p:cNvSpPr/>
            <p:nvPr/>
          </p:nvSpPr>
          <p:spPr>
            <a:xfrm>
              <a:off x="4046220" y="4476165"/>
              <a:ext cx="2628899" cy="92319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spTree>
    <p:extLst>
      <p:ext uri="{BB962C8B-B14F-4D97-AF65-F5344CB8AC3E}">
        <p14:creationId xmlns:p14="http://schemas.microsoft.com/office/powerpoint/2010/main" val="1323808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DA371C5E-AEAF-E146-8170-F6BAA92C5CD9}"/>
              </a:ext>
            </a:extLst>
          </p:cNvPr>
          <p:cNvSpPr>
            <a:spLocks noGrp="1"/>
          </p:cNvSpPr>
          <p:nvPr>
            <p:ph type="body" sz="quarter" idx="11"/>
          </p:nvPr>
        </p:nvSpPr>
        <p:spPr/>
        <p:txBody>
          <a:bodyPr/>
          <a:lstStyle/>
          <a:p>
            <a:r>
              <a:rPr lang="it-IT"/>
              <a:t>Quantum circuit implementation</a:t>
            </a:r>
          </a:p>
        </p:txBody>
      </p:sp>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Data model</a:t>
            </a:r>
          </a:p>
        </p:txBody>
      </p:sp>
      <p:sp>
        <p:nvSpPr>
          <p:cNvPr id="3" name="Rectangle 2">
            <a:extLst>
              <a:ext uri="{FF2B5EF4-FFF2-40B4-BE49-F238E27FC236}">
                <a16:creationId xmlns:a16="http://schemas.microsoft.com/office/drawing/2014/main" id="{A7F3F6A2-D27A-584A-AF85-A74849CD8357}"/>
              </a:ext>
            </a:extLst>
          </p:cNvPr>
          <p:cNvSpPr/>
          <p:nvPr/>
        </p:nvSpPr>
        <p:spPr>
          <a:xfrm>
            <a:off x="457200" y="1882237"/>
            <a:ext cx="2697480" cy="596830"/>
          </a:xfrm>
          <a:prstGeom prst="rect">
            <a:avLst/>
          </a:prstGeom>
        </p:spPr>
        <p:txBody>
          <a:bodyPr wrap="square">
            <a:spAutoFit/>
          </a:bodyPr>
          <a:lstStyle/>
          <a:p>
            <a:pPr marL="342900"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Results are stored in a IBM Cloud Cloudant DB</a:t>
            </a:r>
          </a:p>
        </p:txBody>
      </p:sp>
      <p:grpSp>
        <p:nvGrpSpPr>
          <p:cNvPr id="7" name="Group 6">
            <a:extLst>
              <a:ext uri="{FF2B5EF4-FFF2-40B4-BE49-F238E27FC236}">
                <a16:creationId xmlns:a16="http://schemas.microsoft.com/office/drawing/2014/main" id="{14B9CA54-E4C1-194C-BDED-7BC1D9BFB022}"/>
              </a:ext>
            </a:extLst>
          </p:cNvPr>
          <p:cNvGrpSpPr/>
          <p:nvPr/>
        </p:nvGrpSpPr>
        <p:grpSpPr>
          <a:xfrm>
            <a:off x="3749040" y="2176496"/>
            <a:ext cx="6423806" cy="5538662"/>
            <a:chOff x="361604" y="2054214"/>
            <a:chExt cx="6423806" cy="5538662"/>
          </a:xfrm>
        </p:grpSpPr>
        <p:sp>
          <p:nvSpPr>
            <p:cNvPr id="13" name="Content Placeholder 6">
              <a:extLst>
                <a:ext uri="{FF2B5EF4-FFF2-40B4-BE49-F238E27FC236}">
                  <a16:creationId xmlns:a16="http://schemas.microsoft.com/office/drawing/2014/main" id="{539BFDA0-02EC-D74F-8B58-911828C385B8}"/>
                </a:ext>
              </a:extLst>
            </p:cNvPr>
            <p:cNvSpPr txBox="1">
              <a:spLocks/>
            </p:cNvSpPr>
            <p:nvPr/>
          </p:nvSpPr>
          <p:spPr>
            <a:xfrm>
              <a:off x="365760" y="4187860"/>
              <a:ext cx="187783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r"/>
              <a:r>
                <a:rPr lang="it-IT" sz="1600">
                  <a:solidFill>
                    <a:schemeClr val="tx1">
                      <a:lumMod val="50000"/>
                      <a:lumOff val="50000"/>
                    </a:schemeClr>
                  </a:solidFill>
                </a:rPr>
                <a:t>Run parameters</a:t>
              </a:r>
            </a:p>
          </p:txBody>
        </p:sp>
        <p:grpSp>
          <p:nvGrpSpPr>
            <p:cNvPr id="6" name="Group 5">
              <a:extLst>
                <a:ext uri="{FF2B5EF4-FFF2-40B4-BE49-F238E27FC236}">
                  <a16:creationId xmlns:a16="http://schemas.microsoft.com/office/drawing/2014/main" id="{25E3C81D-4DA3-4B4C-84E5-DCF3CB7C01F2}"/>
                </a:ext>
              </a:extLst>
            </p:cNvPr>
            <p:cNvGrpSpPr/>
            <p:nvPr/>
          </p:nvGrpSpPr>
          <p:grpSpPr>
            <a:xfrm>
              <a:off x="2312871" y="2054214"/>
              <a:ext cx="4472539" cy="5514232"/>
              <a:chOff x="3367243" y="1938498"/>
              <a:chExt cx="4472539" cy="5514232"/>
            </a:xfrm>
          </p:grpSpPr>
          <p:sp>
            <p:nvSpPr>
              <p:cNvPr id="4" name="Right Brace 3">
                <a:extLst>
                  <a:ext uri="{FF2B5EF4-FFF2-40B4-BE49-F238E27FC236}">
                    <a16:creationId xmlns:a16="http://schemas.microsoft.com/office/drawing/2014/main" id="{D05C1568-B044-C44C-8170-4B5EAA7A82AB}"/>
                  </a:ext>
                </a:extLst>
              </p:cNvPr>
              <p:cNvSpPr/>
              <p:nvPr/>
            </p:nvSpPr>
            <p:spPr>
              <a:xfrm rot="10800000">
                <a:off x="3367246" y="2536050"/>
                <a:ext cx="223058" cy="2996069"/>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5" name="Picture 4">
                <a:extLst>
                  <a:ext uri="{FF2B5EF4-FFF2-40B4-BE49-F238E27FC236}">
                    <a16:creationId xmlns:a16="http://schemas.microsoft.com/office/drawing/2014/main" id="{AEE113D0-DDEE-C64C-A84D-6E8629244A8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95846" y="1970979"/>
                <a:ext cx="4243936" cy="5481751"/>
              </a:xfrm>
              <a:prstGeom prst="rect">
                <a:avLst/>
              </a:prstGeom>
            </p:spPr>
          </p:pic>
          <p:sp>
            <p:nvSpPr>
              <p:cNvPr id="14" name="Right Brace 13">
                <a:extLst>
                  <a:ext uri="{FF2B5EF4-FFF2-40B4-BE49-F238E27FC236}">
                    <a16:creationId xmlns:a16="http://schemas.microsoft.com/office/drawing/2014/main" id="{6F45B143-2837-AB47-91F2-A883D1E99640}"/>
                  </a:ext>
                </a:extLst>
              </p:cNvPr>
              <p:cNvSpPr/>
              <p:nvPr/>
            </p:nvSpPr>
            <p:spPr>
              <a:xfrm rot="10800000">
                <a:off x="3367243" y="5623560"/>
                <a:ext cx="228601" cy="141732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9" name="Right Brace 18">
                <a:extLst>
                  <a:ext uri="{FF2B5EF4-FFF2-40B4-BE49-F238E27FC236}">
                    <a16:creationId xmlns:a16="http://schemas.microsoft.com/office/drawing/2014/main" id="{0605E387-F1C8-4049-9306-00EE2C525D34}"/>
                  </a:ext>
                </a:extLst>
              </p:cNvPr>
              <p:cNvSpPr/>
              <p:nvPr/>
            </p:nvSpPr>
            <p:spPr>
              <a:xfrm rot="10800000">
                <a:off x="3367243" y="7117450"/>
                <a:ext cx="228602" cy="33528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0" name="Right Brace 19">
                <a:extLst>
                  <a:ext uri="{FF2B5EF4-FFF2-40B4-BE49-F238E27FC236}">
                    <a16:creationId xmlns:a16="http://schemas.microsoft.com/office/drawing/2014/main" id="{4CD3C6C7-A36C-8849-9158-9E28275A3877}"/>
                  </a:ext>
                </a:extLst>
              </p:cNvPr>
              <p:cNvSpPr/>
              <p:nvPr/>
            </p:nvSpPr>
            <p:spPr>
              <a:xfrm rot="10800000">
                <a:off x="3367243" y="1938498"/>
                <a:ext cx="228600" cy="520984"/>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grpSp>
        <p:sp>
          <p:nvSpPr>
            <p:cNvPr id="21" name="Content Placeholder 6">
              <a:extLst>
                <a:ext uri="{FF2B5EF4-FFF2-40B4-BE49-F238E27FC236}">
                  <a16:creationId xmlns:a16="http://schemas.microsoft.com/office/drawing/2014/main" id="{3928BE85-D58D-B443-A434-DFFF35559CAC}"/>
                </a:ext>
              </a:extLst>
            </p:cNvPr>
            <p:cNvSpPr txBox="1">
              <a:spLocks/>
            </p:cNvSpPr>
            <p:nvPr/>
          </p:nvSpPr>
          <p:spPr>
            <a:xfrm>
              <a:off x="361604" y="6255866"/>
              <a:ext cx="187783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r"/>
              <a:r>
                <a:rPr lang="it-IT" sz="1600">
                  <a:solidFill>
                    <a:schemeClr val="tx1">
                      <a:lumMod val="50000"/>
                      <a:lumOff val="50000"/>
                    </a:schemeClr>
                  </a:solidFill>
                </a:rPr>
                <a:t>Results</a:t>
              </a:r>
            </a:p>
          </p:txBody>
        </p:sp>
        <p:sp>
          <p:nvSpPr>
            <p:cNvPr id="22" name="Content Placeholder 6">
              <a:extLst>
                <a:ext uri="{FF2B5EF4-FFF2-40B4-BE49-F238E27FC236}">
                  <a16:creationId xmlns:a16="http://schemas.microsoft.com/office/drawing/2014/main" id="{D3F0DAFE-1C15-3F46-9A81-724EDE4563AE}"/>
                </a:ext>
              </a:extLst>
            </p:cNvPr>
            <p:cNvSpPr txBox="1">
              <a:spLocks/>
            </p:cNvSpPr>
            <p:nvPr/>
          </p:nvSpPr>
          <p:spPr>
            <a:xfrm>
              <a:off x="371302" y="7208736"/>
              <a:ext cx="187783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r"/>
              <a:r>
                <a:rPr lang="it-IT" sz="1600">
                  <a:solidFill>
                    <a:schemeClr val="tx1">
                      <a:lumMod val="50000"/>
                      <a:lumOff val="50000"/>
                    </a:schemeClr>
                  </a:solidFill>
                </a:rPr>
                <a:t>Calibration</a:t>
              </a:r>
            </a:p>
          </p:txBody>
        </p:sp>
        <p:sp>
          <p:nvSpPr>
            <p:cNvPr id="23" name="Content Placeholder 6">
              <a:extLst>
                <a:ext uri="{FF2B5EF4-FFF2-40B4-BE49-F238E27FC236}">
                  <a16:creationId xmlns:a16="http://schemas.microsoft.com/office/drawing/2014/main" id="{72E73B9C-8C89-AA43-B808-33DFF8FE053B}"/>
                </a:ext>
              </a:extLst>
            </p:cNvPr>
            <p:cNvSpPr txBox="1">
              <a:spLocks/>
            </p:cNvSpPr>
            <p:nvPr/>
          </p:nvSpPr>
          <p:spPr>
            <a:xfrm>
              <a:off x="371302" y="2117998"/>
              <a:ext cx="187783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r"/>
              <a:r>
                <a:rPr lang="it-IT" sz="1600">
                  <a:solidFill>
                    <a:schemeClr val="tx1">
                      <a:lumMod val="50000"/>
                      <a:lumOff val="50000"/>
                    </a:schemeClr>
                  </a:solidFill>
                </a:rPr>
                <a:t>DB data</a:t>
              </a:r>
            </a:p>
          </p:txBody>
        </p:sp>
      </p:grpSp>
    </p:spTree>
    <p:extLst>
      <p:ext uri="{BB962C8B-B14F-4D97-AF65-F5344CB8AC3E}">
        <p14:creationId xmlns:p14="http://schemas.microsoft.com/office/powerpoint/2010/main" val="2564408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a:xfrm>
            <a:off x="457200" y="685800"/>
            <a:ext cx="9098280" cy="594360"/>
          </a:xfrm>
        </p:spPr>
        <p:txBody>
          <a:bodyPr/>
          <a:lstStyle/>
          <a:p>
            <a:r>
              <a:rPr lang="it-IT"/>
              <a:t>Error mitigation</a:t>
            </a:r>
          </a:p>
        </p:txBody>
      </p:sp>
      <p:sp>
        <p:nvSpPr>
          <p:cNvPr id="2" name="TextBox 1">
            <a:extLst>
              <a:ext uri="{FF2B5EF4-FFF2-40B4-BE49-F238E27FC236}">
                <a16:creationId xmlns:a16="http://schemas.microsoft.com/office/drawing/2014/main" id="{D9D5B190-AD4A-DF46-8C3D-3EC83041F6AB}"/>
              </a:ext>
            </a:extLst>
          </p:cNvPr>
          <p:cNvSpPr txBox="1"/>
          <p:nvPr/>
        </p:nvSpPr>
        <p:spPr>
          <a:xfrm>
            <a:off x="3840480" y="330590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4" name="Rectangle 3">
            <a:extLst>
              <a:ext uri="{FF2B5EF4-FFF2-40B4-BE49-F238E27FC236}">
                <a16:creationId xmlns:a16="http://schemas.microsoft.com/office/drawing/2014/main" id="{AAA1EE16-BE41-724B-862E-26C0A39EF2A0}"/>
              </a:ext>
            </a:extLst>
          </p:cNvPr>
          <p:cNvSpPr/>
          <p:nvPr/>
        </p:nvSpPr>
        <p:spPr>
          <a:xfrm>
            <a:off x="457200" y="1508760"/>
            <a:ext cx="13716000" cy="5753113"/>
          </a:xfrm>
          <a:prstGeom prst="rect">
            <a:avLst/>
          </a:prstGeom>
        </p:spPr>
        <p:txBody>
          <a:bodyPr wrap="square">
            <a:spAutoFit/>
          </a:bodyPr>
          <a:lstStyle/>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Expectation value corrections: physical quantities conservations (number of particles: n_up, n_down; total spin)</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consider feasible vs unfeasible states (feasible states within the current mapping: </a:t>
            </a:r>
            <a:r>
              <a:rPr lang="it-IT" sz="1600" dirty="0" err="1">
                <a:latin typeface="IBM Plex Sans Thin" panose="020B0203050203000203" pitchFamily="34" charset="0"/>
                <a:ea typeface="IBM Plex Sans" charset="0"/>
                <a:cs typeface="IBM Plex Sans" charset="0"/>
              </a:rPr>
              <a:t>0110, 0101, 1001, 1010</a:t>
            </a:r>
            <a:r>
              <a:rPr lang="it-IT" sz="1600" dirty="0" err="1">
                <a:latin typeface="IBM Plex Sans" charset="0"/>
                <a:ea typeface="IBM Plex Sans" charset="0"/>
                <a:cs typeface="IBM Plex Sans" charset="0"/>
              </a:rPr>
              <a:t>)</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Sum counts on feasible states (and unfeasible states) for each angle</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Calculate </a:t>
            </a:r>
            <a:r>
              <a:rPr lang="it-IT" sz="1600" dirty="0" err="1">
                <a:latin typeface="IBM Plex Sans Thin" panose="020B0203050203000203" pitchFamily="34" charset="0"/>
                <a:ea typeface="IBM Plex Sans" charset="0"/>
                <a:cs typeface="IBM Plex Sans" charset="0"/>
              </a:rPr>
              <a:t>ratio = counts_unfeasible/counts_feasible </a:t>
            </a:r>
            <a:r>
              <a:rPr lang="it-IT" sz="1600" dirty="0" err="1">
                <a:latin typeface="IBM Plex Sans" charset="0"/>
                <a:ea typeface="IBM Plex Sans" charset="0"/>
                <a:cs typeface="IBM Plex Sans" charset="0"/>
              </a:rPr>
              <a:t>for each angle</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Calculate average ratio across angles</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Calculate average feasible shots across angles</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Calculate </a:t>
            </a:r>
            <a:r>
              <a:rPr lang="it-IT" sz="1600" dirty="0" err="1">
                <a:latin typeface="IBM Plex Sans Thin" panose="020B0203050203000203" pitchFamily="34" charset="0"/>
                <a:ea typeface="IBM Plex Sans" charset="0"/>
                <a:cs typeface="IBM Plex Sans" charset="0"/>
              </a:rPr>
              <a:t>bound = &lt;feasible shots&gt;/&lt;ratio&gt;</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Use the correction factor </a:t>
            </a:r>
            <a:r>
              <a:rPr lang="it-IT" sz="1600" dirty="0" err="1">
                <a:latin typeface="IBM Plex Sans Thin" panose="020B0203050203000203" pitchFamily="34" charset="0"/>
                <a:ea typeface="IBM Plex Sans" charset="0"/>
                <a:cs typeface="IBM Plex Sans" charset="0"/>
              </a:rPr>
              <a:t>bound</a:t>
            </a:r>
            <a:r>
              <a:rPr lang="it-IT" sz="1600" dirty="0" err="1">
                <a:latin typeface="IBM Plex Sans" charset="0"/>
                <a:ea typeface="IBM Plex Sans" charset="0"/>
                <a:cs typeface="IBM Plex Sans" charset="0"/>
              </a:rPr>
              <a:t> to normalize observables (instead of total number of shots)</a:t>
            </a:r>
          </a:p>
          <a:p>
            <a:pPr marL="891540" lvl="1" indent="-342900">
              <a:lnSpc>
                <a:spcPct val="105000"/>
              </a:lnSpc>
              <a:spcBef>
                <a:spcPts val="1000"/>
              </a:spcBef>
              <a:buFont typeface="Wingdings" pitchFamily="2" charset="2"/>
              <a:buChar char="§"/>
            </a:pPr>
            <a:endParaRPr lang="it-IT" sz="1600" dirty="0" err="1">
              <a:latin typeface="IBM Plex Sans" charset="0"/>
              <a:ea typeface="IBM Plex Sans" charset="0"/>
              <a:cs typeface="IBM Plex Sans" charset="0"/>
            </a:endParaRPr>
          </a:p>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Used qubit vs processor topology</a:t>
            </a: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Option 1: set initial layout by choosing the qubits to be used</a:t>
            </a: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Option 2: let Qiskit decide the best qubits (optimization levels) considering calibration</a:t>
            </a:r>
          </a:p>
          <a:p>
            <a:pPr marL="891540" lvl="1" indent="-342900">
              <a:lnSpc>
                <a:spcPct val="105000"/>
              </a:lnSpc>
              <a:spcBef>
                <a:spcPts val="1000"/>
              </a:spcBef>
              <a:buFont typeface="Wingdings" pitchFamily="2" charset="2"/>
              <a:buChar char="§"/>
            </a:pPr>
            <a:endParaRPr lang="it-IT" sz="1600" dirty="0" err="1">
              <a:latin typeface="IBM Plex Sans" charset="0"/>
              <a:ea typeface="IBM Plex Sans" charset="0"/>
              <a:cs typeface="IBM Plex Sans" charset="0"/>
            </a:endParaRPr>
          </a:p>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Gates characterization</a:t>
            </a:r>
            <a:endParaRPr lang="it-IT" sz="1600" dirty="0" err="1">
              <a:latin typeface="IBM Plex Sans" charset="0"/>
              <a:ea typeface="IBM Plex Sans" charset="0"/>
              <a:cs typeface="IBM Plex Sans" charset="0"/>
            </a:endParaRP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Rotations characterization: tilt angles between pi/100 and pi/1000</a:t>
            </a:r>
          </a:p>
        </p:txBody>
      </p:sp>
    </p:spTree>
    <p:extLst>
      <p:ext uri="{BB962C8B-B14F-4D97-AF65-F5344CB8AC3E}">
        <p14:creationId xmlns:p14="http://schemas.microsoft.com/office/powerpoint/2010/main" val="3845600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Quantum HW runs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HW run results</a:t>
            </a:r>
          </a:p>
        </p:txBody>
      </p:sp>
      <p:sp>
        <p:nvSpPr>
          <p:cNvPr id="17" name="Rectangle 16">
            <a:extLst>
              <a:ext uri="{FF2B5EF4-FFF2-40B4-BE49-F238E27FC236}">
                <a16:creationId xmlns:a16="http://schemas.microsoft.com/office/drawing/2014/main" id="{5F3D52A9-0736-B545-B48A-18ECA35C4E1E}"/>
              </a:ext>
            </a:extLst>
          </p:cNvPr>
          <p:cNvSpPr/>
          <p:nvPr/>
        </p:nvSpPr>
        <p:spPr>
          <a:xfrm>
            <a:off x="10459865" y="1563624"/>
            <a:ext cx="3958082" cy="1938992"/>
          </a:xfrm>
          <a:prstGeom prst="rect">
            <a:avLst/>
          </a:prstGeom>
        </p:spPr>
        <p:txBody>
          <a:bodyPr wrap="square">
            <a:spAutoFit/>
          </a:bodyPr>
          <a:lstStyle/>
          <a:p>
            <a:r>
              <a:rPr lang="en-GB" sz="1200" b="1">
                <a:latin typeface="IBM Plex Sans Thin" panose="020B0203050203000203" pitchFamily="34" charset="0"/>
              </a:rPr>
              <a:t>T: 1 </a:t>
            </a:r>
          </a:p>
          <a:p>
            <a:r>
              <a:rPr lang="en-GB" sz="1200" b="1">
                <a:latin typeface="IBM Plex Sans Thin" panose="020B0203050203000203" pitchFamily="34" charset="0"/>
              </a:rPr>
              <a:t>V: 1 </a:t>
            </a:r>
          </a:p>
          <a:p>
            <a:r>
              <a:rPr lang="en-GB" sz="1200">
                <a:latin typeface="IBM Plex Sans Thin" panose="020B0203050203000203" pitchFamily="34" charset="0"/>
              </a:rPr>
              <a:t>HW: ibmqx2 </a:t>
            </a:r>
          </a:p>
          <a:p>
            <a:r>
              <a:rPr lang="en-GB" sz="1200">
                <a:latin typeface="IBM Plex Sans Thin" panose="020B0203050203000203" pitchFamily="34" charset="0"/>
              </a:rPr>
              <a:t>Date: 2020-03-31T12:14:48.610000Z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3</a:t>
            </a:r>
          </a:p>
          <a:p>
            <a:r>
              <a:rPr lang="en-GB" sz="1200">
                <a:latin typeface="IBM Plex Sans Thin" panose="020B0203050203000203" pitchFamily="34" charset="0"/>
              </a:rPr>
              <a:t>Initial Layout [0, 1, 2, 3] </a:t>
            </a:r>
          </a:p>
          <a:p>
            <a:r>
              <a:rPr lang="en-GB" sz="1200">
                <a:latin typeface="IBM Plex Sans Thin" panose="020B0203050203000203" pitchFamily="34" charset="0"/>
              </a:rPr>
              <a:t>Circuit Depth: 58 </a:t>
            </a:r>
          </a:p>
          <a:p>
            <a:r>
              <a:rPr lang="en-GB" sz="1200">
                <a:latin typeface="IBM Plex Sans Thin" panose="020B0203050203000203" pitchFamily="34" charset="0"/>
              </a:rPr>
              <a:t>Total Gates: {'u3': 66, 'cx': 63, 'measure': 4, 'barrier': 1} </a:t>
            </a:r>
          </a:p>
          <a:p>
            <a:r>
              <a:rPr lang="en-GB" sz="1200">
                <a:latin typeface="IBM Plex Sans Thin" panose="020B0203050203000203" pitchFamily="34" charset="0"/>
              </a:rPr>
              <a:t>DB Id: 59e8ff7e0f9f93c03fa5aa21cfae140e</a:t>
            </a:r>
            <a:endParaRPr lang="en-IT" sz="1200">
              <a:latin typeface="IBM Plex Sans Thin" panose="020B0203050203000203" pitchFamily="34" charset="0"/>
            </a:endParaRPr>
          </a:p>
        </p:txBody>
      </p:sp>
      <p:pic>
        <p:nvPicPr>
          <p:cNvPr id="19" name="Picture 18">
            <a:extLst>
              <a:ext uri="{FF2B5EF4-FFF2-40B4-BE49-F238E27FC236}">
                <a16:creationId xmlns:a16="http://schemas.microsoft.com/office/drawing/2014/main" id="{4DBA5977-76CF-F249-BA7A-8168A3C4DFC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15200" y="1563624"/>
            <a:ext cx="3240000" cy="2220305"/>
          </a:xfrm>
          <a:prstGeom prst="rect">
            <a:avLst/>
          </a:prstGeom>
        </p:spPr>
      </p:pic>
      <p:sp>
        <p:nvSpPr>
          <p:cNvPr id="21" name="Rectangle 20">
            <a:extLst>
              <a:ext uri="{FF2B5EF4-FFF2-40B4-BE49-F238E27FC236}">
                <a16:creationId xmlns:a16="http://schemas.microsoft.com/office/drawing/2014/main" id="{6CA7A357-6281-9E48-A000-994D8D41C2F5}"/>
              </a:ext>
            </a:extLst>
          </p:cNvPr>
          <p:cNvSpPr/>
          <p:nvPr/>
        </p:nvSpPr>
        <p:spPr>
          <a:xfrm>
            <a:off x="3159016" y="6055015"/>
            <a:ext cx="3806640" cy="1938992"/>
          </a:xfrm>
          <a:prstGeom prst="rect">
            <a:avLst/>
          </a:prstGeom>
        </p:spPr>
        <p:txBody>
          <a:bodyPr wrap="square">
            <a:spAutoFit/>
          </a:bodyPr>
          <a:lstStyle/>
          <a:p>
            <a:r>
              <a:rPr lang="en-GB" sz="1200" b="1">
                <a:latin typeface="IBM Plex Sans Thin" panose="020B0203050203000203" pitchFamily="34" charset="0"/>
              </a:rPr>
              <a:t>T: 2 </a:t>
            </a:r>
          </a:p>
          <a:p>
            <a:r>
              <a:rPr lang="en-GB" sz="1200" b="1">
                <a:latin typeface="IBM Plex Sans Thin" panose="020B0203050203000203" pitchFamily="34" charset="0"/>
              </a:rPr>
              <a:t>V: 1 </a:t>
            </a:r>
          </a:p>
          <a:p>
            <a:r>
              <a:rPr lang="en-GB" sz="1200">
                <a:latin typeface="IBM Plex Sans Thin" panose="020B0203050203000203" pitchFamily="34" charset="0"/>
              </a:rPr>
              <a:t>HW: ibmqx2 </a:t>
            </a:r>
          </a:p>
          <a:p>
            <a:r>
              <a:rPr lang="en-GB" sz="1200">
                <a:latin typeface="IBM Plex Sans Thin" panose="020B0203050203000203" pitchFamily="34" charset="0"/>
              </a:rPr>
              <a:t>Date: 2020-04-01T10:56:10.943000Z</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0 </a:t>
            </a:r>
          </a:p>
          <a:p>
            <a:r>
              <a:rPr lang="en-GB" sz="1200">
                <a:latin typeface="IBM Plex Sans Thin" panose="020B0203050203000203" pitchFamily="34" charset="0"/>
              </a:rPr>
              <a:t>Initial Layout [4, 3, 2, 0]</a:t>
            </a:r>
          </a:p>
          <a:p>
            <a:r>
              <a:rPr lang="en-GB" sz="1200">
                <a:latin typeface="IBM Plex Sans Thin" panose="020B0203050203000203" pitchFamily="34" charset="0"/>
              </a:rPr>
              <a:t>Circuit Depth: 55 </a:t>
            </a:r>
          </a:p>
          <a:p>
            <a:r>
              <a:rPr lang="en-GB" sz="1200">
                <a:latin typeface="IBM Plex Sans Thin" panose="020B0203050203000203" pitchFamily="34" charset="0"/>
              </a:rPr>
              <a:t>Total Gates: {'u3': 66, 'cx': 57, 'measure': 4, 'barrier': 1}</a:t>
            </a:r>
          </a:p>
          <a:p>
            <a:r>
              <a:rPr lang="en-GB" sz="1200">
                <a:latin typeface="IBM Plex Sans Thin" panose="020B0203050203000203" pitchFamily="34" charset="0"/>
              </a:rPr>
              <a:t>DB Id: 4db69f24141982b7fa2a99d2cb1a7839</a:t>
            </a:r>
            <a:endParaRPr lang="en-IT" sz="1200">
              <a:latin typeface="IBM Plex Sans Thin" panose="020B0203050203000203" pitchFamily="34" charset="0"/>
            </a:endParaRPr>
          </a:p>
        </p:txBody>
      </p:sp>
      <p:pic>
        <p:nvPicPr>
          <p:cNvPr id="24" name="Picture 23">
            <a:extLst>
              <a:ext uri="{FF2B5EF4-FFF2-40B4-BE49-F238E27FC236}">
                <a16:creationId xmlns:a16="http://schemas.microsoft.com/office/drawing/2014/main" id="{013E907A-94F2-0847-9E45-325304B47B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556355"/>
            <a:ext cx="3240000" cy="2220305"/>
          </a:xfrm>
          <a:prstGeom prst="rect">
            <a:avLst/>
          </a:prstGeom>
        </p:spPr>
      </p:pic>
      <p:sp>
        <p:nvSpPr>
          <p:cNvPr id="25" name="Rectangle 24">
            <a:extLst>
              <a:ext uri="{FF2B5EF4-FFF2-40B4-BE49-F238E27FC236}">
                <a16:creationId xmlns:a16="http://schemas.microsoft.com/office/drawing/2014/main" id="{BB053EA1-E142-5C42-9DAD-59C0C2728D95}"/>
              </a:ext>
            </a:extLst>
          </p:cNvPr>
          <p:cNvSpPr/>
          <p:nvPr/>
        </p:nvSpPr>
        <p:spPr>
          <a:xfrm>
            <a:off x="3144665" y="1556355"/>
            <a:ext cx="3958082" cy="1938992"/>
          </a:xfrm>
          <a:prstGeom prst="rect">
            <a:avLst/>
          </a:prstGeom>
        </p:spPr>
        <p:txBody>
          <a:bodyPr wrap="square">
            <a:spAutoFit/>
          </a:bodyPr>
          <a:lstStyle/>
          <a:p>
            <a:r>
              <a:rPr lang="en-GB" sz="1200" b="1">
                <a:latin typeface="IBM Plex Sans Thin" panose="020B0203050203000203" pitchFamily="34" charset="0"/>
              </a:rPr>
              <a:t>T: 1 </a:t>
            </a:r>
          </a:p>
          <a:p>
            <a:r>
              <a:rPr lang="en-GB" sz="1200" b="1">
                <a:latin typeface="IBM Plex Sans Thin" panose="020B0203050203000203" pitchFamily="34" charset="0"/>
              </a:rPr>
              <a:t>V: 1 </a:t>
            </a:r>
          </a:p>
          <a:p>
            <a:r>
              <a:rPr lang="en-GB" sz="1200">
                <a:latin typeface="IBM Plex Sans Thin" panose="020B0203050203000203" pitchFamily="34" charset="0"/>
              </a:rPr>
              <a:t>HW: ibmqx2 </a:t>
            </a:r>
          </a:p>
          <a:p>
            <a:r>
              <a:rPr lang="en-GB" sz="1200">
                <a:latin typeface="IBM Plex Sans Thin" panose="020B0203050203000203" pitchFamily="34" charset="0"/>
              </a:rPr>
              <a:t>Date: 2020-03-26T13:53:44.573000Z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0 </a:t>
            </a:r>
          </a:p>
          <a:p>
            <a:r>
              <a:rPr lang="en-GB" sz="1200">
                <a:latin typeface="IBM Plex Sans Thin" panose="020B0203050203000203" pitchFamily="34" charset="0"/>
              </a:rPr>
              <a:t>Initial Layout [0, 1, 2, 3]</a:t>
            </a:r>
          </a:p>
          <a:p>
            <a:r>
              <a:rPr lang="en-GB" sz="1200">
                <a:latin typeface="IBM Plex Sans Thin" panose="020B0203050203000203" pitchFamily="34" charset="0"/>
              </a:rPr>
              <a:t>Circuit Depth: 55 </a:t>
            </a:r>
          </a:p>
          <a:p>
            <a:r>
              <a:rPr lang="en-GB" sz="1200">
                <a:latin typeface="IBM Plex Sans Thin" panose="020B0203050203000203" pitchFamily="34" charset="0"/>
              </a:rPr>
              <a:t>Total Gates: {'u3': 66, 'cx': 60, 'measure': 4, 'barrier': 1} </a:t>
            </a:r>
          </a:p>
          <a:p>
            <a:r>
              <a:rPr lang="en-GB" sz="1200">
                <a:latin typeface="IBM Plex Sans Thin" panose="020B0203050203000203" pitchFamily="34" charset="0"/>
              </a:rPr>
              <a:t>DB Id: 63de949ef1814692dea40a82ab80bc2e</a:t>
            </a:r>
            <a:endParaRPr lang="en-IT" sz="1200">
              <a:latin typeface="IBM Plex Sans Thin" panose="020B0203050203000203" pitchFamily="34" charset="0"/>
            </a:endParaRPr>
          </a:p>
        </p:txBody>
      </p:sp>
      <p:pic>
        <p:nvPicPr>
          <p:cNvPr id="26" name="Picture 25">
            <a:extLst>
              <a:ext uri="{FF2B5EF4-FFF2-40B4-BE49-F238E27FC236}">
                <a16:creationId xmlns:a16="http://schemas.microsoft.com/office/drawing/2014/main" id="{ADB78E32-F2CD-6F46-A22C-4CA6A5280A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15200" y="6055015"/>
            <a:ext cx="3240000" cy="2220305"/>
          </a:xfrm>
          <a:prstGeom prst="rect">
            <a:avLst/>
          </a:prstGeom>
        </p:spPr>
      </p:pic>
      <p:sp>
        <p:nvSpPr>
          <p:cNvPr id="27" name="Rectangle 26">
            <a:extLst>
              <a:ext uri="{FF2B5EF4-FFF2-40B4-BE49-F238E27FC236}">
                <a16:creationId xmlns:a16="http://schemas.microsoft.com/office/drawing/2014/main" id="{016054E9-665C-3B4E-9CBE-B39B98FDF76C}"/>
              </a:ext>
            </a:extLst>
          </p:cNvPr>
          <p:cNvSpPr/>
          <p:nvPr/>
        </p:nvSpPr>
        <p:spPr>
          <a:xfrm>
            <a:off x="10480336" y="6055015"/>
            <a:ext cx="3806640" cy="1938992"/>
          </a:xfrm>
          <a:prstGeom prst="rect">
            <a:avLst/>
          </a:prstGeom>
        </p:spPr>
        <p:txBody>
          <a:bodyPr wrap="square">
            <a:spAutoFit/>
          </a:bodyPr>
          <a:lstStyle/>
          <a:p>
            <a:r>
              <a:rPr lang="en-GB" sz="1200" b="1">
                <a:latin typeface="IBM Plex Sans Thin" panose="020B0203050203000203" pitchFamily="34" charset="0"/>
              </a:rPr>
              <a:t>T: 2 </a:t>
            </a:r>
          </a:p>
          <a:p>
            <a:r>
              <a:rPr lang="en-GB" sz="1200" b="1">
                <a:latin typeface="IBM Plex Sans Thin" panose="020B0203050203000203" pitchFamily="34" charset="0"/>
              </a:rPr>
              <a:t>V: 1 </a:t>
            </a:r>
          </a:p>
          <a:p>
            <a:r>
              <a:rPr lang="en-GB" sz="1200">
                <a:latin typeface="IBM Plex Sans Thin" panose="020B0203050203000203" pitchFamily="34" charset="0"/>
              </a:rPr>
              <a:t>HW: ibmqx2 </a:t>
            </a:r>
          </a:p>
          <a:p>
            <a:r>
              <a:rPr lang="en-GB" sz="1200">
                <a:latin typeface="IBM Plex Sans Thin" panose="020B0203050203000203" pitchFamily="34" charset="0"/>
              </a:rPr>
              <a:t>Date: 2020-03-31T12:59:08.664000Z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3 </a:t>
            </a:r>
          </a:p>
          <a:p>
            <a:r>
              <a:rPr lang="en-GB" sz="1200">
                <a:latin typeface="IBM Plex Sans Thin" panose="020B0203050203000203" pitchFamily="34" charset="0"/>
              </a:rPr>
              <a:t>Initial Layout [0, 1, 2, 3]</a:t>
            </a:r>
          </a:p>
          <a:p>
            <a:r>
              <a:rPr lang="en-GB" sz="1200">
                <a:latin typeface="IBM Plex Sans Thin" panose="020B0203050203000203" pitchFamily="34" charset="0"/>
              </a:rPr>
              <a:t>Circuit Depth: 58 </a:t>
            </a:r>
          </a:p>
          <a:p>
            <a:r>
              <a:rPr lang="en-GB" sz="1200">
                <a:latin typeface="IBM Plex Sans Thin" panose="020B0203050203000203" pitchFamily="34" charset="0"/>
              </a:rPr>
              <a:t>Total Gates: {'u3': 66, 'cx': 60, 'measure': 4, 'barrier': 1} </a:t>
            </a:r>
          </a:p>
          <a:p>
            <a:r>
              <a:rPr lang="en-GB" sz="1200">
                <a:latin typeface="IBM Plex Sans Thin" panose="020B0203050203000203" pitchFamily="34" charset="0"/>
              </a:rPr>
              <a:t>DB Id: a241bd24e2a051d7c8c81db3b1382783</a:t>
            </a:r>
            <a:endParaRPr lang="en-IT" sz="1200">
              <a:latin typeface="IBM Plex Sans Thin" panose="020B0203050203000203" pitchFamily="34" charset="0"/>
            </a:endParaRPr>
          </a:p>
        </p:txBody>
      </p:sp>
      <p:pic>
        <p:nvPicPr>
          <p:cNvPr id="28" name="Picture 27">
            <a:extLst>
              <a:ext uri="{FF2B5EF4-FFF2-40B4-BE49-F238E27FC236}">
                <a16:creationId xmlns:a16="http://schemas.microsoft.com/office/drawing/2014/main" id="{5602188D-5017-A14A-BAB9-ED3CC1F49C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20" y="3799263"/>
            <a:ext cx="3240000" cy="2220305"/>
          </a:xfrm>
          <a:prstGeom prst="rect">
            <a:avLst/>
          </a:prstGeom>
        </p:spPr>
      </p:pic>
      <p:sp>
        <p:nvSpPr>
          <p:cNvPr id="30" name="Rectangle 29">
            <a:extLst>
              <a:ext uri="{FF2B5EF4-FFF2-40B4-BE49-F238E27FC236}">
                <a16:creationId xmlns:a16="http://schemas.microsoft.com/office/drawing/2014/main" id="{238B1404-64F8-E942-9B2C-1C0EE799F8B5}"/>
              </a:ext>
            </a:extLst>
          </p:cNvPr>
          <p:cNvSpPr/>
          <p:nvPr/>
        </p:nvSpPr>
        <p:spPr>
          <a:xfrm>
            <a:off x="3143472" y="3799263"/>
            <a:ext cx="3958082" cy="1938992"/>
          </a:xfrm>
          <a:prstGeom prst="rect">
            <a:avLst/>
          </a:prstGeom>
        </p:spPr>
        <p:txBody>
          <a:bodyPr wrap="square">
            <a:spAutoFit/>
          </a:bodyPr>
          <a:lstStyle/>
          <a:p>
            <a:r>
              <a:rPr lang="en-GB" sz="1200" b="1">
                <a:latin typeface="IBM Plex Sans Thin" panose="020B0203050203000203" pitchFamily="34" charset="0"/>
              </a:rPr>
              <a:t>T: 1 </a:t>
            </a:r>
          </a:p>
          <a:p>
            <a:r>
              <a:rPr lang="en-GB" sz="1200" b="1">
                <a:latin typeface="IBM Plex Sans Thin" panose="020B0203050203000203" pitchFamily="34" charset="0"/>
              </a:rPr>
              <a:t>V: 2 </a:t>
            </a:r>
          </a:p>
          <a:p>
            <a:r>
              <a:rPr lang="en-GB" sz="1200">
                <a:latin typeface="IBM Plex Sans Thin" panose="020B0203050203000203" pitchFamily="34" charset="0"/>
              </a:rPr>
              <a:t>HW: ibmqx2 </a:t>
            </a:r>
          </a:p>
          <a:p>
            <a:r>
              <a:rPr lang="en-GB" sz="1200">
                <a:latin typeface="IBM Plex Sans Thin" panose="020B0203050203000203" pitchFamily="34" charset="0"/>
              </a:rPr>
              <a:t>Date: 2020-03-31T12:25:20.897000Z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0 </a:t>
            </a:r>
          </a:p>
          <a:p>
            <a:r>
              <a:rPr lang="en-GB" sz="1200">
                <a:latin typeface="IBM Plex Sans Thin" panose="020B0203050203000203" pitchFamily="34" charset="0"/>
              </a:rPr>
              <a:t>Initial Layout [0, 1, 2, 3]</a:t>
            </a:r>
          </a:p>
          <a:p>
            <a:r>
              <a:rPr lang="en-GB" sz="1200">
                <a:latin typeface="IBM Plex Sans Thin" panose="020B0203050203000203" pitchFamily="34" charset="0"/>
              </a:rPr>
              <a:t>Circuit Depth: 55 </a:t>
            </a:r>
          </a:p>
          <a:p>
            <a:r>
              <a:rPr lang="en-GB" sz="1200">
                <a:latin typeface="IBM Plex Sans Thin" panose="020B0203050203000203" pitchFamily="34" charset="0"/>
              </a:rPr>
              <a:t>Total Gates: {'u3': 66, 'cx': 54, 'measure': 4, 'barrier': 1} </a:t>
            </a:r>
          </a:p>
          <a:p>
            <a:r>
              <a:rPr lang="en-GB" sz="1200">
                <a:latin typeface="IBM Plex Sans Thin" panose="020B0203050203000203" pitchFamily="34" charset="0"/>
              </a:rPr>
              <a:t>DB Id: 2457abde1283994d17d33ae6de063722</a:t>
            </a:r>
            <a:endParaRPr lang="en-IT" sz="1200">
              <a:latin typeface="IBM Plex Sans Thin" panose="020B0203050203000203" pitchFamily="34" charset="0"/>
            </a:endParaRPr>
          </a:p>
        </p:txBody>
      </p:sp>
      <p:pic>
        <p:nvPicPr>
          <p:cNvPr id="31" name="Picture 30">
            <a:extLst>
              <a:ext uri="{FF2B5EF4-FFF2-40B4-BE49-F238E27FC236}">
                <a16:creationId xmlns:a16="http://schemas.microsoft.com/office/drawing/2014/main" id="{55C5CCB6-8496-E541-B822-46C28F22ACA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15200" y="3794760"/>
            <a:ext cx="3240000" cy="2220305"/>
          </a:xfrm>
          <a:prstGeom prst="rect">
            <a:avLst/>
          </a:prstGeom>
        </p:spPr>
      </p:pic>
      <p:sp>
        <p:nvSpPr>
          <p:cNvPr id="32" name="Rectangle 31">
            <a:extLst>
              <a:ext uri="{FF2B5EF4-FFF2-40B4-BE49-F238E27FC236}">
                <a16:creationId xmlns:a16="http://schemas.microsoft.com/office/drawing/2014/main" id="{E5BA7925-5E7E-C441-9922-7F2C0229C5E7}"/>
              </a:ext>
            </a:extLst>
          </p:cNvPr>
          <p:cNvSpPr/>
          <p:nvPr/>
        </p:nvSpPr>
        <p:spPr>
          <a:xfrm>
            <a:off x="10459865" y="3794760"/>
            <a:ext cx="3790913" cy="1938992"/>
          </a:xfrm>
          <a:prstGeom prst="rect">
            <a:avLst/>
          </a:prstGeom>
        </p:spPr>
        <p:txBody>
          <a:bodyPr wrap="square">
            <a:spAutoFit/>
          </a:bodyPr>
          <a:lstStyle/>
          <a:p>
            <a:r>
              <a:rPr lang="en-GB" sz="1200" b="1">
                <a:latin typeface="IBM Plex Sans Thin" panose="020B0203050203000203" pitchFamily="34" charset="0"/>
              </a:rPr>
              <a:t>T: 1 </a:t>
            </a:r>
          </a:p>
          <a:p>
            <a:r>
              <a:rPr lang="en-GB" sz="1200" b="1">
                <a:latin typeface="IBM Plex Sans Thin" panose="020B0203050203000203" pitchFamily="34" charset="0"/>
              </a:rPr>
              <a:t>V: 2 </a:t>
            </a:r>
          </a:p>
          <a:p>
            <a:r>
              <a:rPr lang="en-GB" sz="1200">
                <a:latin typeface="IBM Plex Sans Thin" panose="020B0203050203000203" pitchFamily="34" charset="0"/>
              </a:rPr>
              <a:t>HW: ibmqx2 </a:t>
            </a:r>
          </a:p>
          <a:p>
            <a:r>
              <a:rPr lang="en-GB" sz="1200">
                <a:latin typeface="IBM Plex Sans Thin" panose="020B0203050203000203" pitchFamily="34" charset="0"/>
              </a:rPr>
              <a:t>Date: 2020-03-31T12:38:17.567000Z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3 </a:t>
            </a:r>
          </a:p>
          <a:p>
            <a:r>
              <a:rPr lang="en-GB" sz="1200">
                <a:latin typeface="IBM Plex Sans Thin" panose="020B0203050203000203" pitchFamily="34" charset="0"/>
              </a:rPr>
              <a:t>Initial Layout [0, 1, 2, 3]</a:t>
            </a:r>
          </a:p>
          <a:p>
            <a:r>
              <a:rPr lang="en-GB" sz="1200">
                <a:latin typeface="IBM Plex Sans Thin" panose="020B0203050203000203" pitchFamily="34" charset="0"/>
              </a:rPr>
              <a:t>Circuit Depth: 58 </a:t>
            </a:r>
          </a:p>
          <a:p>
            <a:r>
              <a:rPr lang="en-GB" sz="1200">
                <a:latin typeface="IBM Plex Sans Thin" panose="020B0203050203000203" pitchFamily="34" charset="0"/>
              </a:rPr>
              <a:t>Total Gates: {'u3': 66, 'cx': 60, 'measure': 4, 'barrier': 1} </a:t>
            </a:r>
          </a:p>
          <a:p>
            <a:r>
              <a:rPr lang="en-GB" sz="1200">
                <a:latin typeface="IBM Plex Sans Thin" panose="020B0203050203000203" pitchFamily="34" charset="0"/>
              </a:rPr>
              <a:t>DB Id: 9e62f3c2776a5524701e1f2a3af0a3d5</a:t>
            </a:r>
            <a:endParaRPr lang="en-IT" sz="1200">
              <a:latin typeface="IBM Plex Sans Thin" panose="020B0203050203000203" pitchFamily="34" charset="0"/>
            </a:endParaRPr>
          </a:p>
        </p:txBody>
      </p:sp>
      <p:pic>
        <p:nvPicPr>
          <p:cNvPr id="33" name="Picture 32">
            <a:extLst>
              <a:ext uri="{FF2B5EF4-FFF2-40B4-BE49-F238E27FC236}">
                <a16:creationId xmlns:a16="http://schemas.microsoft.com/office/drawing/2014/main" id="{9A8C8690-62CA-4543-9777-F57C2F7F03C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6055015"/>
            <a:ext cx="3240000" cy="2220305"/>
          </a:xfrm>
          <a:prstGeom prst="rect">
            <a:avLst/>
          </a:prstGeom>
        </p:spPr>
      </p:pic>
      <p:sp>
        <p:nvSpPr>
          <p:cNvPr id="45" name="TextBox 44">
            <a:extLst>
              <a:ext uri="{FF2B5EF4-FFF2-40B4-BE49-F238E27FC236}">
                <a16:creationId xmlns:a16="http://schemas.microsoft.com/office/drawing/2014/main" id="{3CA0EE8E-75E9-C240-858E-D692503E378F}"/>
              </a:ext>
            </a:extLst>
          </p:cNvPr>
          <p:cNvSpPr txBox="1"/>
          <p:nvPr/>
        </p:nvSpPr>
        <p:spPr>
          <a:xfrm>
            <a:off x="383618" y="1154370"/>
            <a:ext cx="7343062" cy="400110"/>
          </a:xfrm>
          <a:prstGeom prst="rect">
            <a:avLst/>
          </a:prstGeom>
          <a:noFill/>
        </p:spPr>
        <p:txBody>
          <a:bodyPr wrap="square" rtlCol="0">
            <a:spAutoFit/>
          </a:bodyPr>
          <a:lstStyle/>
          <a:p>
            <a:r>
              <a:rPr lang="it-IT" sz="2000" b="1">
                <a:latin typeface="IBM Plex Sans" panose="020B0503050203000203" pitchFamily="34" charset="0"/>
              </a:rPr>
              <a:t>With error mitigation: physical quantities conservation</a:t>
            </a:r>
          </a:p>
        </p:txBody>
      </p:sp>
      <p:pic>
        <p:nvPicPr>
          <p:cNvPr id="34" name="Picture 33">
            <a:extLst>
              <a:ext uri="{FF2B5EF4-FFF2-40B4-BE49-F238E27FC236}">
                <a16:creationId xmlns:a16="http://schemas.microsoft.com/office/drawing/2014/main" id="{CC1AEE5C-D92A-884F-BD01-59896FEF05A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saturation sat="300000"/>
                    </a14:imgEffect>
                    <a14:imgEffect>
                      <a14:brightnessContrast contrast="40000"/>
                    </a14:imgEffect>
                  </a14:imgLayer>
                </a14:imgProps>
              </a:ext>
              <a:ext uri="{28A0092B-C50C-407E-A947-70E740481C1C}">
                <a14:useLocalDpi xmlns:a14="http://schemas.microsoft.com/office/drawing/2010/main"/>
              </a:ext>
            </a:extLst>
          </a:blip>
          <a:srcRect b="14531"/>
          <a:stretch/>
        </p:blipFill>
        <p:spPr>
          <a:xfrm>
            <a:off x="13481488" y="539558"/>
            <a:ext cx="1034612" cy="983167"/>
          </a:xfrm>
          <a:prstGeom prst="rect">
            <a:avLst/>
          </a:prstGeom>
        </p:spPr>
      </p:pic>
      <p:sp>
        <p:nvSpPr>
          <p:cNvPr id="46" name="TextBox 45">
            <a:extLst>
              <a:ext uri="{FF2B5EF4-FFF2-40B4-BE49-F238E27FC236}">
                <a16:creationId xmlns:a16="http://schemas.microsoft.com/office/drawing/2014/main" id="{4427B5D6-5096-D348-ABC9-6AD4871F26E3}"/>
              </a:ext>
            </a:extLst>
          </p:cNvPr>
          <p:cNvSpPr txBox="1"/>
          <p:nvPr/>
        </p:nvSpPr>
        <p:spPr>
          <a:xfrm>
            <a:off x="10698480" y="1217491"/>
            <a:ext cx="3083490" cy="307777"/>
          </a:xfrm>
          <a:prstGeom prst="rect">
            <a:avLst/>
          </a:prstGeom>
          <a:noFill/>
        </p:spPr>
        <p:txBody>
          <a:bodyPr wrap="square" rtlCol="0">
            <a:spAutoFit/>
          </a:bodyPr>
          <a:lstStyle/>
          <a:p>
            <a:pPr algn="r"/>
            <a:r>
              <a:rPr lang="en-GB" sz="1400">
                <a:latin typeface="IBM Plex Sans" panose="020B0503050203000203" pitchFamily="34" charset="0"/>
              </a:rPr>
              <a:t>ibmq_5_yorktown - ibmqx2 v2.0.5</a:t>
            </a:r>
          </a:p>
        </p:txBody>
      </p:sp>
    </p:spTree>
    <p:extLst>
      <p:ext uri="{BB962C8B-B14F-4D97-AF65-F5344CB8AC3E}">
        <p14:creationId xmlns:p14="http://schemas.microsoft.com/office/powerpoint/2010/main" val="416983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5B0097-88E8-5D4A-A4D6-786E32426D10}"/>
              </a:ext>
            </a:extLst>
          </p:cNvPr>
          <p:cNvSpPr/>
          <p:nvPr/>
        </p:nvSpPr>
        <p:spPr>
          <a:xfrm>
            <a:off x="0" y="1594429"/>
            <a:ext cx="7086600" cy="2189499"/>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T" sz="2000" dirty="0">
              <a:latin typeface="IBM Plex Sans" panose="020B0503050000000000" pitchFamily="34" charset="0"/>
            </a:endParaRPr>
          </a:p>
        </p:txBody>
      </p:sp>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Quantum HW runs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 Noise models</a:t>
            </a:r>
          </a:p>
        </p:txBody>
      </p:sp>
      <p:sp>
        <p:nvSpPr>
          <p:cNvPr id="25" name="Rectangle 24">
            <a:extLst>
              <a:ext uri="{FF2B5EF4-FFF2-40B4-BE49-F238E27FC236}">
                <a16:creationId xmlns:a16="http://schemas.microsoft.com/office/drawing/2014/main" id="{BB053EA1-E142-5C42-9DAD-59C0C2728D95}"/>
              </a:ext>
            </a:extLst>
          </p:cNvPr>
          <p:cNvSpPr/>
          <p:nvPr/>
        </p:nvSpPr>
        <p:spPr>
          <a:xfrm>
            <a:off x="3144665" y="1556355"/>
            <a:ext cx="3958082" cy="1938992"/>
          </a:xfrm>
          <a:prstGeom prst="rect">
            <a:avLst/>
          </a:prstGeom>
        </p:spPr>
        <p:txBody>
          <a:bodyPr wrap="square">
            <a:spAutoFit/>
          </a:bodyPr>
          <a:lstStyle/>
          <a:p>
            <a:r>
              <a:rPr lang="en-GB" sz="1200" b="1">
                <a:latin typeface="IBM Plex Sans Thin" panose="020B0203050203000203" pitchFamily="34" charset="0"/>
              </a:rPr>
              <a:t>T: 1</a:t>
            </a:r>
          </a:p>
          <a:p>
            <a:r>
              <a:rPr lang="en-GB" sz="1200" b="1">
                <a:latin typeface="IBM Plex Sans Thin" panose="020B0203050203000203" pitchFamily="34" charset="0"/>
              </a:rPr>
              <a:t>V: 1 </a:t>
            </a:r>
          </a:p>
          <a:p>
            <a:r>
              <a:rPr lang="en-GB" sz="1200">
                <a:latin typeface="IBM Plex Sans Thin" panose="020B0203050203000203" pitchFamily="34" charset="0"/>
              </a:rPr>
              <a:t>HW: ibmqx2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0 </a:t>
            </a:r>
          </a:p>
          <a:p>
            <a:r>
              <a:rPr lang="en-GB" sz="1200">
                <a:latin typeface="IBM Plex Sans Thin" panose="020B0203050203000203" pitchFamily="34" charset="0"/>
              </a:rPr>
              <a:t>Initial Layout [0, 1, 2, 3] </a:t>
            </a:r>
          </a:p>
          <a:p>
            <a:r>
              <a:rPr lang="en-GB" sz="1200">
                <a:latin typeface="IBM Plex Sans Thin" panose="020B0203050203000203" pitchFamily="34" charset="0"/>
              </a:rPr>
              <a:t>Circuit Depth: 55 </a:t>
            </a:r>
          </a:p>
          <a:p>
            <a:r>
              <a:rPr lang="en-GB" sz="1200">
                <a:latin typeface="IBM Plex Sans Thin" panose="020B0203050203000203" pitchFamily="34" charset="0"/>
              </a:rPr>
              <a:t>Total Gates: {'u3': 66, 'cx': 60, 'measure': 4, 'barrier': 1} </a:t>
            </a:r>
          </a:p>
          <a:p>
            <a:r>
              <a:rPr lang="en-GB" sz="1200">
                <a:latin typeface="IBM Plex Sans Thin" panose="020B0203050203000203" pitchFamily="34" charset="0"/>
              </a:rPr>
              <a:t>DB Id: 63de949ef1814692dea40a82ab80bc2e </a:t>
            </a:r>
          </a:p>
          <a:p>
            <a:r>
              <a:rPr lang="en-GB" sz="1200">
                <a:latin typeface="IBM Plex Sans Thin" panose="020B0203050203000203" pitchFamily="34" charset="0"/>
              </a:rPr>
              <a:t>Date: 2020-03-26T13:53:44.573000Z</a:t>
            </a:r>
            <a:endParaRPr lang="en-IT" sz="1200">
              <a:latin typeface="IBM Plex Sans Thin" panose="020B0203050203000203" pitchFamily="34" charset="0"/>
            </a:endParaRPr>
          </a:p>
        </p:txBody>
      </p:sp>
      <p:pic>
        <p:nvPicPr>
          <p:cNvPr id="4" name="Picture 3">
            <a:extLst>
              <a:ext uri="{FF2B5EF4-FFF2-40B4-BE49-F238E27FC236}">
                <a16:creationId xmlns:a16="http://schemas.microsoft.com/office/drawing/2014/main" id="{887C7C00-B001-2E46-B748-31C572F5BC6C}"/>
              </a:ext>
            </a:extLst>
          </p:cNvPr>
          <p:cNvPicPr>
            <a:picLocks noChangeAspect="1"/>
          </p:cNvPicPr>
          <p:nvPr/>
        </p:nvPicPr>
        <p:blipFill>
          <a:blip r:embed="rId2"/>
          <a:stretch>
            <a:fillRect/>
          </a:stretch>
        </p:blipFill>
        <p:spPr>
          <a:xfrm>
            <a:off x="0" y="1563624"/>
            <a:ext cx="3240000" cy="2220305"/>
          </a:xfrm>
          <a:prstGeom prst="rect">
            <a:avLst/>
          </a:prstGeom>
        </p:spPr>
      </p:pic>
      <p:sp>
        <p:nvSpPr>
          <p:cNvPr id="35" name="TextBox 34">
            <a:extLst>
              <a:ext uri="{FF2B5EF4-FFF2-40B4-BE49-F238E27FC236}">
                <a16:creationId xmlns:a16="http://schemas.microsoft.com/office/drawing/2014/main" id="{A85B306E-A14C-1545-BFFB-7F0B5F7EEBEF}"/>
              </a:ext>
            </a:extLst>
          </p:cNvPr>
          <p:cNvSpPr txBox="1"/>
          <p:nvPr/>
        </p:nvSpPr>
        <p:spPr>
          <a:xfrm>
            <a:off x="383618" y="1154370"/>
            <a:ext cx="7343062" cy="400110"/>
          </a:xfrm>
          <a:prstGeom prst="rect">
            <a:avLst/>
          </a:prstGeom>
          <a:noFill/>
        </p:spPr>
        <p:txBody>
          <a:bodyPr wrap="square" rtlCol="0">
            <a:spAutoFit/>
          </a:bodyPr>
          <a:lstStyle/>
          <a:p>
            <a:r>
              <a:rPr lang="it-IT" sz="2000" b="1">
                <a:latin typeface="IBM Plex Sans" panose="020B0503050203000203" pitchFamily="34" charset="0"/>
              </a:rPr>
              <a:t>Real run</a:t>
            </a:r>
          </a:p>
        </p:txBody>
      </p:sp>
      <p:sp>
        <p:nvSpPr>
          <p:cNvPr id="37" name="Rectangle 36">
            <a:extLst>
              <a:ext uri="{FF2B5EF4-FFF2-40B4-BE49-F238E27FC236}">
                <a16:creationId xmlns:a16="http://schemas.microsoft.com/office/drawing/2014/main" id="{5B2099A9-F013-3C46-8C13-A6A1E6AF80EF}"/>
              </a:ext>
            </a:extLst>
          </p:cNvPr>
          <p:cNvSpPr/>
          <p:nvPr/>
        </p:nvSpPr>
        <p:spPr>
          <a:xfrm>
            <a:off x="3159016" y="6055015"/>
            <a:ext cx="3943731" cy="461665"/>
          </a:xfrm>
          <a:prstGeom prst="rect">
            <a:avLst/>
          </a:prstGeom>
        </p:spPr>
        <p:txBody>
          <a:bodyPr wrap="square">
            <a:spAutoFit/>
          </a:bodyPr>
          <a:lstStyle/>
          <a:p>
            <a:r>
              <a:rPr lang="en-GB" sz="1200" b="1">
                <a:latin typeface="IBM Plex Sans Thin" panose="020B0203050203000203" pitchFamily="34" charset="0"/>
              </a:rPr>
              <a:t>Thermal Relaxation T1 &amp; T2 + Depolarizing</a:t>
            </a:r>
          </a:p>
          <a:p>
            <a:r>
              <a:rPr lang="en-GB" sz="1200">
                <a:latin typeface="IBM Plex Sans Thin" panose="020B0203050203000203" pitchFamily="34" charset="0"/>
              </a:rPr>
              <a:t>depolarizing = 0.05</a:t>
            </a:r>
          </a:p>
        </p:txBody>
      </p:sp>
      <p:sp>
        <p:nvSpPr>
          <p:cNvPr id="38" name="Rectangle 37">
            <a:extLst>
              <a:ext uri="{FF2B5EF4-FFF2-40B4-BE49-F238E27FC236}">
                <a16:creationId xmlns:a16="http://schemas.microsoft.com/office/drawing/2014/main" id="{EB7C6FD3-BD82-F84B-AA55-E33193C38BF6}"/>
              </a:ext>
            </a:extLst>
          </p:cNvPr>
          <p:cNvSpPr/>
          <p:nvPr/>
        </p:nvSpPr>
        <p:spPr>
          <a:xfrm>
            <a:off x="10480336" y="6055015"/>
            <a:ext cx="3806640" cy="461665"/>
          </a:xfrm>
          <a:prstGeom prst="rect">
            <a:avLst/>
          </a:prstGeom>
        </p:spPr>
        <p:txBody>
          <a:bodyPr wrap="square">
            <a:spAutoFit/>
          </a:bodyPr>
          <a:lstStyle/>
          <a:p>
            <a:r>
              <a:rPr lang="en-GB" sz="1200" b="1">
                <a:latin typeface="IBM Plex Sans Thin" panose="020B0203050203000203" pitchFamily="34" charset="0"/>
              </a:rPr>
              <a:t>Thermal Relaxation T1 &amp; T2</a:t>
            </a:r>
            <a:r>
              <a:rPr lang="en-IT" sz="1200" b="1">
                <a:latin typeface="IBM Plex Sans Thin" panose="020B0203050203000203" pitchFamily="34" charset="0"/>
              </a:rPr>
              <a:t> + Readout + Depolarizing</a:t>
            </a:r>
          </a:p>
          <a:p>
            <a:r>
              <a:rPr lang="en-GB" sz="1200">
                <a:latin typeface="IBM Plex Sans Thin" panose="020B0203050203000203" pitchFamily="34" charset="0"/>
              </a:rPr>
              <a:t>depolarizing = 0.05</a:t>
            </a:r>
          </a:p>
        </p:txBody>
      </p:sp>
      <p:sp>
        <p:nvSpPr>
          <p:cNvPr id="39" name="Rectangle 38">
            <a:extLst>
              <a:ext uri="{FF2B5EF4-FFF2-40B4-BE49-F238E27FC236}">
                <a16:creationId xmlns:a16="http://schemas.microsoft.com/office/drawing/2014/main" id="{0CDF35D7-1899-8D4A-AA6F-06685B0AE88A}"/>
              </a:ext>
            </a:extLst>
          </p:cNvPr>
          <p:cNvSpPr/>
          <p:nvPr/>
        </p:nvSpPr>
        <p:spPr>
          <a:xfrm>
            <a:off x="3143472" y="3799263"/>
            <a:ext cx="4720368" cy="1938992"/>
          </a:xfrm>
          <a:prstGeom prst="rect">
            <a:avLst/>
          </a:prstGeom>
        </p:spPr>
        <p:txBody>
          <a:bodyPr wrap="square">
            <a:spAutoFit/>
          </a:bodyPr>
          <a:lstStyle/>
          <a:p>
            <a:r>
              <a:rPr lang="en-GB" sz="1200" b="1">
                <a:latin typeface="IBM Plex Sans Thin" panose="020B0203050203000203" pitchFamily="34" charset="0"/>
              </a:rPr>
              <a:t># Thermal Relaxation T1 &amp; T2 (µs)</a:t>
            </a:r>
          </a:p>
          <a:p>
            <a:r>
              <a:rPr lang="en-GB" sz="1200">
                <a:latin typeface="IBM Plex Sans Thin" panose="020B0203050203000203" pitchFamily="34" charset="0"/>
              </a:rPr>
              <a:t>T1s = [79.15e03, 68.63e03, 50.32e03, 57.55e03, 52.53e03]</a:t>
            </a:r>
          </a:p>
          <a:p>
            <a:r>
              <a:rPr lang="en-GB" sz="1200">
                <a:latin typeface="IBM Plex Sans Thin" panose="020B0203050203000203" pitchFamily="34" charset="0"/>
              </a:rPr>
              <a:t>T2s = [86.46e03, 77.75e03, 59.75e03, 40.19e03, 61.52e03]</a:t>
            </a:r>
          </a:p>
          <a:p>
            <a:r>
              <a:rPr lang="en-GB" sz="1200" b="1">
                <a:latin typeface="IBM Plex Sans Thin" panose="020B0203050203000203" pitchFamily="34" charset="0"/>
              </a:rPr>
              <a:t># Instruction times (ns)</a:t>
            </a:r>
          </a:p>
          <a:p>
            <a:r>
              <a:rPr lang="en-GB" sz="1200">
                <a:latin typeface="IBM Plex Sans Thin" panose="020B0203050203000203" pitchFamily="34" charset="0"/>
              </a:rPr>
              <a:t>time_u1 = 0</a:t>
            </a:r>
          </a:p>
          <a:p>
            <a:r>
              <a:rPr lang="en-GB" sz="1200">
                <a:latin typeface="IBM Plex Sans Thin" panose="020B0203050203000203" pitchFamily="34" charset="0"/>
              </a:rPr>
              <a:t>time_u2 = 35.5</a:t>
            </a:r>
          </a:p>
          <a:p>
            <a:r>
              <a:rPr lang="en-GB" sz="1200">
                <a:latin typeface="IBM Plex Sans Thin" panose="020B0203050203000203" pitchFamily="34" charset="0"/>
              </a:rPr>
              <a:t>time_u3 = 71.1</a:t>
            </a:r>
          </a:p>
          <a:p>
            <a:r>
              <a:rPr lang="en-GB" sz="1200">
                <a:latin typeface="IBM Plex Sans Thin" panose="020B0203050203000203" pitchFamily="34" charset="0"/>
              </a:rPr>
              <a:t>time_cx = 438 # mean</a:t>
            </a:r>
          </a:p>
          <a:p>
            <a:r>
              <a:rPr lang="en-GB" sz="1200">
                <a:latin typeface="IBM Plex Sans Thin" panose="020B0203050203000203" pitchFamily="34" charset="0"/>
              </a:rPr>
              <a:t>time_reset = 1000</a:t>
            </a:r>
          </a:p>
          <a:p>
            <a:r>
              <a:rPr lang="en-GB" sz="1200">
                <a:latin typeface="IBM Plex Sans Thin" panose="020B0203050203000203" pitchFamily="34" charset="0"/>
              </a:rPr>
              <a:t>time_measure = 1000</a:t>
            </a:r>
            <a:endParaRPr lang="en-IT" sz="1200">
              <a:latin typeface="IBM Plex Sans Thin" panose="020B0203050203000203" pitchFamily="34" charset="0"/>
            </a:endParaRPr>
          </a:p>
        </p:txBody>
      </p:sp>
      <p:sp>
        <p:nvSpPr>
          <p:cNvPr id="40" name="Rectangle 39">
            <a:extLst>
              <a:ext uri="{FF2B5EF4-FFF2-40B4-BE49-F238E27FC236}">
                <a16:creationId xmlns:a16="http://schemas.microsoft.com/office/drawing/2014/main" id="{2EA62E5F-306F-C64F-9A6D-AFDB2CC3CFB9}"/>
              </a:ext>
            </a:extLst>
          </p:cNvPr>
          <p:cNvSpPr/>
          <p:nvPr/>
        </p:nvSpPr>
        <p:spPr>
          <a:xfrm>
            <a:off x="10459865" y="3794760"/>
            <a:ext cx="3790913" cy="276999"/>
          </a:xfrm>
          <a:prstGeom prst="rect">
            <a:avLst/>
          </a:prstGeom>
        </p:spPr>
        <p:txBody>
          <a:bodyPr wrap="square">
            <a:spAutoFit/>
          </a:bodyPr>
          <a:lstStyle/>
          <a:p>
            <a:r>
              <a:rPr lang="en-GB" sz="1200" b="1">
                <a:latin typeface="IBM Plex Sans Thin" panose="020B0203050203000203" pitchFamily="34" charset="0"/>
              </a:rPr>
              <a:t>Thermal Relaxation T1 &amp; T2</a:t>
            </a:r>
            <a:r>
              <a:rPr lang="en-IT" sz="1200" b="1">
                <a:latin typeface="IBM Plex Sans Thin" panose="020B0203050203000203" pitchFamily="34" charset="0"/>
              </a:rPr>
              <a:t> + Readout</a:t>
            </a:r>
            <a:endParaRPr lang="en-GB" sz="1200" b="1">
              <a:latin typeface="IBM Plex Sans Thin" panose="020B0203050203000203" pitchFamily="34" charset="0"/>
            </a:endParaRPr>
          </a:p>
        </p:txBody>
      </p:sp>
      <p:sp>
        <p:nvSpPr>
          <p:cNvPr id="41" name="Rectangle 40">
            <a:extLst>
              <a:ext uri="{FF2B5EF4-FFF2-40B4-BE49-F238E27FC236}">
                <a16:creationId xmlns:a16="http://schemas.microsoft.com/office/drawing/2014/main" id="{3E18A94C-7AA7-B54B-A344-3B50D0285C44}"/>
              </a:ext>
            </a:extLst>
          </p:cNvPr>
          <p:cNvSpPr/>
          <p:nvPr/>
        </p:nvSpPr>
        <p:spPr>
          <a:xfrm>
            <a:off x="10480336" y="1563624"/>
            <a:ext cx="3806640" cy="646331"/>
          </a:xfrm>
          <a:prstGeom prst="rect">
            <a:avLst/>
          </a:prstGeom>
        </p:spPr>
        <p:txBody>
          <a:bodyPr wrap="square">
            <a:spAutoFit/>
          </a:bodyPr>
          <a:lstStyle/>
          <a:p>
            <a:r>
              <a:rPr lang="en-GB" sz="1200" b="1">
                <a:latin typeface="IBM Plex Sans Thin" panose="020B0203050203000203" pitchFamily="34" charset="0"/>
              </a:rPr>
              <a:t>Readout</a:t>
            </a:r>
            <a:endParaRPr lang="en-GB" sz="1200">
              <a:latin typeface="IBM Plex Sans Thin" panose="020B0203050203000203" pitchFamily="34" charset="0"/>
            </a:endParaRPr>
          </a:p>
          <a:p>
            <a:r>
              <a:rPr lang="en-GB" sz="1200">
                <a:latin typeface="IBM Plex Sans Thin" panose="020B0203050203000203" pitchFamily="34" charset="0"/>
              </a:rPr>
              <a:t>p0g1 = [0.017, 0.025, 0.035, 0.012, 0.037]</a:t>
            </a:r>
          </a:p>
          <a:p>
            <a:r>
              <a:rPr lang="en-GB" sz="1200">
                <a:latin typeface="IBM Plex Sans Thin" panose="020B0203050203000203" pitchFamily="34" charset="0"/>
              </a:rPr>
              <a:t>p1g0 = [0.006, 0.010, 0.015, 0.029, 0.013]</a:t>
            </a:r>
            <a:endParaRPr lang="en-IT" sz="1200">
              <a:latin typeface="IBM Plex Sans Thin" panose="020B0203050203000203" pitchFamily="34" charset="0"/>
            </a:endParaRPr>
          </a:p>
        </p:txBody>
      </p:sp>
      <p:pic>
        <p:nvPicPr>
          <p:cNvPr id="42" name="Picture 41">
            <a:extLst>
              <a:ext uri="{FF2B5EF4-FFF2-40B4-BE49-F238E27FC236}">
                <a16:creationId xmlns:a16="http://schemas.microsoft.com/office/drawing/2014/main" id="{D1791EE8-BA69-E941-A50A-BAA4ECF58B5A}"/>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300000"/>
                    </a14:imgEffect>
                    <a14:imgEffect>
                      <a14:brightnessContrast contrast="40000"/>
                    </a14:imgEffect>
                  </a14:imgLayer>
                </a14:imgProps>
              </a:ext>
              <a:ext uri="{28A0092B-C50C-407E-A947-70E740481C1C}">
                <a14:useLocalDpi xmlns:a14="http://schemas.microsoft.com/office/drawing/2010/main"/>
              </a:ext>
            </a:extLst>
          </a:blip>
          <a:srcRect b="14531"/>
          <a:stretch/>
        </p:blipFill>
        <p:spPr>
          <a:xfrm>
            <a:off x="13481488" y="539558"/>
            <a:ext cx="1034612" cy="983167"/>
          </a:xfrm>
          <a:prstGeom prst="rect">
            <a:avLst/>
          </a:prstGeom>
        </p:spPr>
      </p:pic>
      <p:sp>
        <p:nvSpPr>
          <p:cNvPr id="43" name="TextBox 42">
            <a:extLst>
              <a:ext uri="{FF2B5EF4-FFF2-40B4-BE49-F238E27FC236}">
                <a16:creationId xmlns:a16="http://schemas.microsoft.com/office/drawing/2014/main" id="{A8E677DB-2EF6-824A-B802-28D3F38F10D0}"/>
              </a:ext>
            </a:extLst>
          </p:cNvPr>
          <p:cNvSpPr txBox="1"/>
          <p:nvPr/>
        </p:nvSpPr>
        <p:spPr>
          <a:xfrm>
            <a:off x="10698480" y="1217491"/>
            <a:ext cx="3083490" cy="307777"/>
          </a:xfrm>
          <a:prstGeom prst="rect">
            <a:avLst/>
          </a:prstGeom>
          <a:noFill/>
        </p:spPr>
        <p:txBody>
          <a:bodyPr wrap="square" rtlCol="0">
            <a:spAutoFit/>
          </a:bodyPr>
          <a:lstStyle/>
          <a:p>
            <a:pPr algn="r"/>
            <a:r>
              <a:rPr lang="en-GB" sz="1400">
                <a:latin typeface="IBM Plex Sans" panose="020B0503050203000203" pitchFamily="34" charset="0"/>
              </a:rPr>
              <a:t>ibmq_5_yorktown - ibmqx2 v2.0.5</a:t>
            </a:r>
          </a:p>
        </p:txBody>
      </p:sp>
      <p:pic>
        <p:nvPicPr>
          <p:cNvPr id="10" name="Picture 9">
            <a:extLst>
              <a:ext uri="{FF2B5EF4-FFF2-40B4-BE49-F238E27FC236}">
                <a16:creationId xmlns:a16="http://schemas.microsoft.com/office/drawing/2014/main" id="{AEF3D769-BAEB-B845-8448-AED8C7213A28}"/>
              </a:ext>
            </a:extLst>
          </p:cNvPr>
          <p:cNvPicPr>
            <a:picLocks noChangeAspect="1"/>
          </p:cNvPicPr>
          <p:nvPr/>
        </p:nvPicPr>
        <p:blipFill>
          <a:blip r:embed="rId5"/>
          <a:stretch>
            <a:fillRect/>
          </a:stretch>
        </p:blipFill>
        <p:spPr>
          <a:xfrm>
            <a:off x="0" y="6039543"/>
            <a:ext cx="3240000" cy="2220305"/>
          </a:xfrm>
          <a:prstGeom prst="rect">
            <a:avLst/>
          </a:prstGeom>
        </p:spPr>
      </p:pic>
      <p:pic>
        <p:nvPicPr>
          <p:cNvPr id="11" name="Picture 10">
            <a:extLst>
              <a:ext uri="{FF2B5EF4-FFF2-40B4-BE49-F238E27FC236}">
                <a16:creationId xmlns:a16="http://schemas.microsoft.com/office/drawing/2014/main" id="{893388E2-72DC-F54F-BFF5-F23187C33C5D}"/>
              </a:ext>
            </a:extLst>
          </p:cNvPr>
          <p:cNvPicPr>
            <a:picLocks noChangeAspect="1"/>
          </p:cNvPicPr>
          <p:nvPr/>
        </p:nvPicPr>
        <p:blipFill>
          <a:blip r:embed="rId6"/>
          <a:stretch>
            <a:fillRect/>
          </a:stretch>
        </p:blipFill>
        <p:spPr>
          <a:xfrm>
            <a:off x="0" y="3794760"/>
            <a:ext cx="3240000" cy="2220305"/>
          </a:xfrm>
          <a:prstGeom prst="rect">
            <a:avLst/>
          </a:prstGeom>
        </p:spPr>
      </p:pic>
      <p:pic>
        <p:nvPicPr>
          <p:cNvPr id="15" name="Picture 14">
            <a:extLst>
              <a:ext uri="{FF2B5EF4-FFF2-40B4-BE49-F238E27FC236}">
                <a16:creationId xmlns:a16="http://schemas.microsoft.com/office/drawing/2014/main" id="{2AF08578-CAEF-BA44-A65F-78C5702AE06D}"/>
              </a:ext>
            </a:extLst>
          </p:cNvPr>
          <p:cNvPicPr>
            <a:picLocks noChangeAspect="1"/>
          </p:cNvPicPr>
          <p:nvPr/>
        </p:nvPicPr>
        <p:blipFill>
          <a:blip r:embed="rId7"/>
          <a:stretch>
            <a:fillRect/>
          </a:stretch>
        </p:blipFill>
        <p:spPr>
          <a:xfrm>
            <a:off x="7315145" y="1562216"/>
            <a:ext cx="3240000" cy="2220305"/>
          </a:xfrm>
          <a:prstGeom prst="rect">
            <a:avLst/>
          </a:prstGeom>
        </p:spPr>
      </p:pic>
      <p:pic>
        <p:nvPicPr>
          <p:cNvPr id="17" name="Picture 16">
            <a:extLst>
              <a:ext uri="{FF2B5EF4-FFF2-40B4-BE49-F238E27FC236}">
                <a16:creationId xmlns:a16="http://schemas.microsoft.com/office/drawing/2014/main" id="{2D4248E9-C8A7-0146-9E2B-7CB1C1D06C52}"/>
              </a:ext>
            </a:extLst>
          </p:cNvPr>
          <p:cNvPicPr>
            <a:picLocks noChangeAspect="1"/>
          </p:cNvPicPr>
          <p:nvPr/>
        </p:nvPicPr>
        <p:blipFill>
          <a:blip r:embed="rId8"/>
          <a:stretch>
            <a:fillRect/>
          </a:stretch>
        </p:blipFill>
        <p:spPr>
          <a:xfrm>
            <a:off x="7315200" y="3794760"/>
            <a:ext cx="3240000" cy="2220305"/>
          </a:xfrm>
          <a:prstGeom prst="rect">
            <a:avLst/>
          </a:prstGeom>
        </p:spPr>
      </p:pic>
      <p:pic>
        <p:nvPicPr>
          <p:cNvPr id="19" name="Picture 18">
            <a:extLst>
              <a:ext uri="{FF2B5EF4-FFF2-40B4-BE49-F238E27FC236}">
                <a16:creationId xmlns:a16="http://schemas.microsoft.com/office/drawing/2014/main" id="{4D902ABC-2EDD-5D4F-A931-273A4D45754E}"/>
              </a:ext>
            </a:extLst>
          </p:cNvPr>
          <p:cNvPicPr>
            <a:picLocks noChangeAspect="1"/>
          </p:cNvPicPr>
          <p:nvPr/>
        </p:nvPicPr>
        <p:blipFill>
          <a:blip r:embed="rId9"/>
          <a:stretch>
            <a:fillRect/>
          </a:stretch>
        </p:blipFill>
        <p:spPr>
          <a:xfrm>
            <a:off x="7315145" y="6039543"/>
            <a:ext cx="3240000" cy="2220305"/>
          </a:xfrm>
          <a:prstGeom prst="rect">
            <a:avLst/>
          </a:prstGeom>
        </p:spPr>
      </p:pic>
      <p:sp>
        <p:nvSpPr>
          <p:cNvPr id="5" name="Rectangle 4">
            <a:extLst>
              <a:ext uri="{FF2B5EF4-FFF2-40B4-BE49-F238E27FC236}">
                <a16:creationId xmlns:a16="http://schemas.microsoft.com/office/drawing/2014/main" id="{94D72553-0500-5E42-B542-D6000B9EF693}"/>
              </a:ext>
            </a:extLst>
          </p:cNvPr>
          <p:cNvSpPr/>
          <p:nvPr/>
        </p:nvSpPr>
        <p:spPr>
          <a:xfrm rot="19147775">
            <a:off x="4461585" y="3988229"/>
            <a:ext cx="5250027" cy="923330"/>
          </a:xfrm>
          <a:prstGeom prst="rect">
            <a:avLst/>
          </a:prstGeom>
          <a:noFill/>
        </p:spPr>
        <p:txBody>
          <a:bodyPr wrap="none" lIns="91440" tIns="45720" rIns="91440" bIns="45720">
            <a:spAutoFit/>
          </a:bodyPr>
          <a:lstStyle/>
          <a:p>
            <a:pPr algn="ctr"/>
            <a:r>
              <a:rPr lang="en-GB"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To be reworked</a:t>
            </a:r>
          </a:p>
        </p:txBody>
      </p:sp>
    </p:spTree>
    <p:extLst>
      <p:ext uri="{BB962C8B-B14F-4D97-AF65-F5344CB8AC3E}">
        <p14:creationId xmlns:p14="http://schemas.microsoft.com/office/powerpoint/2010/main" val="4281712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E7F0E2-053C-1841-BC37-A64A31EF7BA3}"/>
              </a:ext>
            </a:extLst>
          </p:cNvPr>
          <p:cNvSpPr>
            <a:spLocks noGrp="1"/>
          </p:cNvSpPr>
          <p:nvPr>
            <p:ph type="title"/>
          </p:nvPr>
        </p:nvSpPr>
        <p:spPr/>
        <p:txBody>
          <a:bodyPr/>
          <a:lstStyle/>
          <a:p>
            <a:r>
              <a:rPr lang="it-IT"/>
              <a:t>Two sites Hubbard Model</a:t>
            </a:r>
            <a:br>
              <a:rPr lang="it-IT"/>
            </a:br>
            <a:br>
              <a:rPr lang="it-IT"/>
            </a:br>
            <a:r>
              <a:rPr lang="it-IT"/>
              <a:t>Ground State</a:t>
            </a:r>
          </a:p>
        </p:txBody>
      </p:sp>
      <p:grpSp>
        <p:nvGrpSpPr>
          <p:cNvPr id="33" name="Group 32">
            <a:extLst>
              <a:ext uri="{FF2B5EF4-FFF2-40B4-BE49-F238E27FC236}">
                <a16:creationId xmlns:a16="http://schemas.microsoft.com/office/drawing/2014/main" id="{C732D83B-E114-9A46-A49C-7DB887812554}"/>
              </a:ext>
            </a:extLst>
          </p:cNvPr>
          <p:cNvGrpSpPr/>
          <p:nvPr/>
        </p:nvGrpSpPr>
        <p:grpSpPr>
          <a:xfrm>
            <a:off x="7726680" y="4698334"/>
            <a:ext cx="5166360" cy="2134599"/>
            <a:chOff x="8230243" y="2892061"/>
            <a:chExt cx="5166360" cy="2134599"/>
          </a:xfrm>
        </p:grpSpPr>
        <p:cxnSp>
          <p:nvCxnSpPr>
            <p:cNvPr id="4" name="Straight Connector 3">
              <a:extLst>
                <a:ext uri="{FF2B5EF4-FFF2-40B4-BE49-F238E27FC236}">
                  <a16:creationId xmlns:a16="http://schemas.microsoft.com/office/drawing/2014/main" id="{D73BF529-AA46-FD4B-9ACA-86CD8B0612CB}"/>
                </a:ext>
              </a:extLst>
            </p:cNvPr>
            <p:cNvCxnSpPr>
              <a:cxnSpLocks/>
            </p:cNvCxnSpPr>
            <p:nvPr/>
          </p:nvCxnSpPr>
          <p:spPr>
            <a:xfrm>
              <a:off x="8230243" y="4080781"/>
              <a:ext cx="5166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5BFCAE05-E2FE-AF4D-A48A-4B2D82F72FAD}"/>
                </a:ext>
              </a:extLst>
            </p:cNvPr>
            <p:cNvSpPr/>
            <p:nvPr/>
          </p:nvSpPr>
          <p:spPr>
            <a:xfrm>
              <a:off x="9327523"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 5">
              <a:extLst>
                <a:ext uri="{FF2B5EF4-FFF2-40B4-BE49-F238E27FC236}">
                  <a16:creationId xmlns:a16="http://schemas.microsoft.com/office/drawing/2014/main" id="{4780C23A-04B2-D745-BAA0-D70BFD6E4BF6}"/>
                </a:ext>
              </a:extLst>
            </p:cNvPr>
            <p:cNvSpPr/>
            <p:nvPr/>
          </p:nvSpPr>
          <p:spPr>
            <a:xfrm>
              <a:off x="11569801"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a:extLst>
                <a:ext uri="{FF2B5EF4-FFF2-40B4-BE49-F238E27FC236}">
                  <a16:creationId xmlns:a16="http://schemas.microsoft.com/office/drawing/2014/main" id="{0110B07C-BE92-1945-95D4-7453FDD7872C}"/>
                </a:ext>
              </a:extLst>
            </p:cNvPr>
            <p:cNvSpPr/>
            <p:nvPr/>
          </p:nvSpPr>
          <p:spPr>
            <a:xfrm>
              <a:off x="8679823"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 8">
              <a:extLst>
                <a:ext uri="{FF2B5EF4-FFF2-40B4-BE49-F238E27FC236}">
                  <a16:creationId xmlns:a16="http://schemas.microsoft.com/office/drawing/2014/main" id="{D628548E-5DA7-2A4D-9918-C5B603019966}"/>
                </a:ext>
              </a:extLst>
            </p:cNvPr>
            <p:cNvSpPr/>
            <p:nvPr/>
          </p:nvSpPr>
          <p:spPr>
            <a:xfrm>
              <a:off x="10922101"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3" name="Group 12">
              <a:extLst>
                <a:ext uri="{FF2B5EF4-FFF2-40B4-BE49-F238E27FC236}">
                  <a16:creationId xmlns:a16="http://schemas.microsoft.com/office/drawing/2014/main" id="{28B9C36E-0481-1344-B575-60F7755C25A1}"/>
                </a:ext>
              </a:extLst>
            </p:cNvPr>
            <p:cNvGrpSpPr/>
            <p:nvPr/>
          </p:nvGrpSpPr>
          <p:grpSpPr>
            <a:xfrm>
              <a:off x="9007483" y="2904132"/>
              <a:ext cx="320040" cy="777240"/>
              <a:chOff x="4389120" y="2560320"/>
              <a:chExt cx="320040" cy="777240"/>
            </a:xfrm>
          </p:grpSpPr>
          <p:sp>
            <p:nvSpPr>
              <p:cNvPr id="12" name="Right Arrow 11">
                <a:extLst>
                  <a:ext uri="{FF2B5EF4-FFF2-40B4-BE49-F238E27FC236}">
                    <a16:creationId xmlns:a16="http://schemas.microsoft.com/office/drawing/2014/main" id="{B4E842A8-9604-054E-976E-6529EFFFD83F}"/>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7" name="Oval 6">
                <a:extLst>
                  <a:ext uri="{FF2B5EF4-FFF2-40B4-BE49-F238E27FC236}">
                    <a16:creationId xmlns:a16="http://schemas.microsoft.com/office/drawing/2014/main" id="{F74910A8-37A9-AF49-B031-12BED6B0D371}"/>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4" name="Group 13">
              <a:extLst>
                <a:ext uri="{FF2B5EF4-FFF2-40B4-BE49-F238E27FC236}">
                  <a16:creationId xmlns:a16="http://schemas.microsoft.com/office/drawing/2014/main" id="{A516C0F4-7853-4A45-AFCE-791C3EEE766E}"/>
                </a:ext>
              </a:extLst>
            </p:cNvPr>
            <p:cNvGrpSpPr/>
            <p:nvPr/>
          </p:nvGrpSpPr>
          <p:grpSpPr>
            <a:xfrm rot="10800000">
              <a:off x="9923881" y="2892061"/>
              <a:ext cx="320040" cy="777240"/>
              <a:chOff x="4389120" y="2560320"/>
              <a:chExt cx="320040" cy="777240"/>
            </a:xfrm>
          </p:grpSpPr>
          <p:sp>
            <p:nvSpPr>
              <p:cNvPr id="15" name="Right Arrow 14">
                <a:extLst>
                  <a:ext uri="{FF2B5EF4-FFF2-40B4-BE49-F238E27FC236}">
                    <a16:creationId xmlns:a16="http://schemas.microsoft.com/office/drawing/2014/main" id="{D79D87B1-E045-5E4B-98A3-E8A531CFE34C}"/>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16" name="Oval 15">
                <a:extLst>
                  <a:ext uri="{FF2B5EF4-FFF2-40B4-BE49-F238E27FC236}">
                    <a16:creationId xmlns:a16="http://schemas.microsoft.com/office/drawing/2014/main" id="{8B67202B-F932-7440-8B01-F711642493DF}"/>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grpSp>
        <p:nvGrpSpPr>
          <p:cNvPr id="34" name="Group 33">
            <a:extLst>
              <a:ext uri="{FF2B5EF4-FFF2-40B4-BE49-F238E27FC236}">
                <a16:creationId xmlns:a16="http://schemas.microsoft.com/office/drawing/2014/main" id="{0D8B1C1E-ACD1-7B44-9078-EDD6C4A9AF3B}"/>
              </a:ext>
            </a:extLst>
          </p:cNvPr>
          <p:cNvGrpSpPr/>
          <p:nvPr/>
        </p:nvGrpSpPr>
        <p:grpSpPr>
          <a:xfrm>
            <a:off x="7726680" y="1331835"/>
            <a:ext cx="5166360" cy="2420620"/>
            <a:chOff x="1362439" y="2606040"/>
            <a:chExt cx="5166360" cy="2420620"/>
          </a:xfrm>
        </p:grpSpPr>
        <p:cxnSp>
          <p:nvCxnSpPr>
            <p:cNvPr id="17" name="Straight Connector 16">
              <a:extLst>
                <a:ext uri="{FF2B5EF4-FFF2-40B4-BE49-F238E27FC236}">
                  <a16:creationId xmlns:a16="http://schemas.microsoft.com/office/drawing/2014/main" id="{BBEADF0A-6466-5E4D-B118-8CF1297D71C7}"/>
                </a:ext>
              </a:extLst>
            </p:cNvPr>
            <p:cNvCxnSpPr>
              <a:cxnSpLocks/>
            </p:cNvCxnSpPr>
            <p:nvPr/>
          </p:nvCxnSpPr>
          <p:spPr>
            <a:xfrm>
              <a:off x="1362439" y="4080781"/>
              <a:ext cx="5166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EBAFE41-F588-7241-8872-09E7D9FEFFF8}"/>
                </a:ext>
              </a:extLst>
            </p:cNvPr>
            <p:cNvSpPr/>
            <p:nvPr/>
          </p:nvSpPr>
          <p:spPr>
            <a:xfrm>
              <a:off x="2459719"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F2E261F1-D40F-CB4E-9CDC-D4D4F89F3A87}"/>
                </a:ext>
              </a:extLst>
            </p:cNvPr>
            <p:cNvSpPr/>
            <p:nvPr/>
          </p:nvSpPr>
          <p:spPr>
            <a:xfrm>
              <a:off x="4701997"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 19">
              <a:extLst>
                <a:ext uri="{FF2B5EF4-FFF2-40B4-BE49-F238E27FC236}">
                  <a16:creationId xmlns:a16="http://schemas.microsoft.com/office/drawing/2014/main" id="{4D9B6451-A5AD-BC4E-853B-520D5A452367}"/>
                </a:ext>
              </a:extLst>
            </p:cNvPr>
            <p:cNvSpPr/>
            <p:nvPr/>
          </p:nvSpPr>
          <p:spPr>
            <a:xfrm>
              <a:off x="1812019"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 20">
              <a:extLst>
                <a:ext uri="{FF2B5EF4-FFF2-40B4-BE49-F238E27FC236}">
                  <a16:creationId xmlns:a16="http://schemas.microsoft.com/office/drawing/2014/main" id="{D381FFBD-AD7C-0942-8DE1-A422A9F50D1B}"/>
                </a:ext>
              </a:extLst>
            </p:cNvPr>
            <p:cNvSpPr/>
            <p:nvPr/>
          </p:nvSpPr>
          <p:spPr>
            <a:xfrm>
              <a:off x="4054297"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oup 21">
              <a:extLst>
                <a:ext uri="{FF2B5EF4-FFF2-40B4-BE49-F238E27FC236}">
                  <a16:creationId xmlns:a16="http://schemas.microsoft.com/office/drawing/2014/main" id="{5D47B835-196C-4E4A-848A-67761769731C}"/>
                </a:ext>
              </a:extLst>
            </p:cNvPr>
            <p:cNvGrpSpPr/>
            <p:nvPr/>
          </p:nvGrpSpPr>
          <p:grpSpPr>
            <a:xfrm>
              <a:off x="2139679" y="2892061"/>
              <a:ext cx="320040" cy="777240"/>
              <a:chOff x="4389120" y="2560320"/>
              <a:chExt cx="320040" cy="777240"/>
            </a:xfrm>
          </p:grpSpPr>
          <p:sp>
            <p:nvSpPr>
              <p:cNvPr id="23" name="Right Arrow 22">
                <a:extLst>
                  <a:ext uri="{FF2B5EF4-FFF2-40B4-BE49-F238E27FC236}">
                    <a16:creationId xmlns:a16="http://schemas.microsoft.com/office/drawing/2014/main" id="{E29C7967-930A-A64C-833B-D3B1BA759AB6}"/>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24" name="Oval 23">
                <a:extLst>
                  <a:ext uri="{FF2B5EF4-FFF2-40B4-BE49-F238E27FC236}">
                    <a16:creationId xmlns:a16="http://schemas.microsoft.com/office/drawing/2014/main" id="{3AD256C6-244E-6D44-8EA5-30AB58DC942E}"/>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25" name="Group 24">
              <a:extLst>
                <a:ext uri="{FF2B5EF4-FFF2-40B4-BE49-F238E27FC236}">
                  <a16:creationId xmlns:a16="http://schemas.microsoft.com/office/drawing/2014/main" id="{BDDBA680-74A2-5E45-BA0A-11D5684F98C8}"/>
                </a:ext>
              </a:extLst>
            </p:cNvPr>
            <p:cNvGrpSpPr/>
            <p:nvPr/>
          </p:nvGrpSpPr>
          <p:grpSpPr>
            <a:xfrm rot="10800000">
              <a:off x="5292191" y="2892061"/>
              <a:ext cx="320040" cy="777240"/>
              <a:chOff x="4389120" y="2560320"/>
              <a:chExt cx="320040" cy="777240"/>
            </a:xfrm>
          </p:grpSpPr>
          <p:sp>
            <p:nvSpPr>
              <p:cNvPr id="26" name="Right Arrow 25">
                <a:extLst>
                  <a:ext uri="{FF2B5EF4-FFF2-40B4-BE49-F238E27FC236}">
                    <a16:creationId xmlns:a16="http://schemas.microsoft.com/office/drawing/2014/main" id="{DD0E092F-D633-B14A-8E09-209104BF6CE8}"/>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27" name="Oval 26">
                <a:extLst>
                  <a:ext uri="{FF2B5EF4-FFF2-40B4-BE49-F238E27FC236}">
                    <a16:creationId xmlns:a16="http://schemas.microsoft.com/office/drawing/2014/main" id="{9D514524-0BA1-944C-924C-AB8B3353F10B}"/>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30" name="TextBox 29">
              <a:extLst>
                <a:ext uri="{FF2B5EF4-FFF2-40B4-BE49-F238E27FC236}">
                  <a16:creationId xmlns:a16="http://schemas.microsoft.com/office/drawing/2014/main" id="{FA3611AD-33C0-EE48-BFF7-AC355322C0C7}"/>
                </a:ext>
              </a:extLst>
            </p:cNvPr>
            <p:cNvSpPr txBox="1"/>
            <p:nvPr/>
          </p:nvSpPr>
          <p:spPr>
            <a:xfrm>
              <a:off x="3177184" y="260604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31" name="TextBox 30">
              <a:extLst>
                <a:ext uri="{FF2B5EF4-FFF2-40B4-BE49-F238E27FC236}">
                  <a16:creationId xmlns:a16="http://schemas.microsoft.com/office/drawing/2014/main" id="{1EAA07F1-8911-D749-885D-37D0C66372F6}"/>
                </a:ext>
              </a:extLst>
            </p:cNvPr>
            <p:cNvSpPr txBox="1"/>
            <p:nvPr/>
          </p:nvSpPr>
          <p:spPr>
            <a:xfrm>
              <a:off x="2237384" y="275844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1820477618"/>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34545</TotalTime>
  <Words>2000</Words>
  <Application>Microsoft Macintosh PowerPoint</Application>
  <PresentationFormat>Custom</PresentationFormat>
  <Paragraphs>270</Paragraphs>
  <Slides>20</Slides>
  <Notes>0</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20</vt:i4>
      </vt:variant>
    </vt:vector>
  </HeadingPairs>
  <TitlesOfParts>
    <vt:vector size="35" baseType="lpstr">
      <vt:lpstr>.AppleSystemUIFont</vt:lpstr>
      <vt:lpstr>Arial</vt:lpstr>
      <vt:lpstr>Arial Regular</vt:lpstr>
      <vt:lpstr>Calibri</vt:lpstr>
      <vt:lpstr>Cambria Math</vt:lpstr>
      <vt:lpstr>Courier New</vt:lpstr>
      <vt:lpstr>IBM Plex Sans</vt:lpstr>
      <vt:lpstr>IBM Plex Sans Regular</vt:lpstr>
      <vt:lpstr>IBM Plex Sans Thin</vt:lpstr>
      <vt:lpstr>LucidaGrande</vt:lpstr>
      <vt:lpstr>Wingdings</vt:lpstr>
      <vt:lpstr>1_COVERS</vt:lpstr>
      <vt:lpstr>2_Dark Background</vt:lpstr>
      <vt:lpstr>3_Light Background</vt:lpstr>
      <vt:lpstr>4_Color Block</vt:lpstr>
      <vt:lpstr>Quantum Computation of Hubbard Model using IBM Q</vt:lpstr>
      <vt:lpstr>Two sites Hubbard Model  Time evolution</vt:lpstr>
      <vt:lpstr>Problem mapping &amp; Hamiltonian J-V transformed</vt:lpstr>
      <vt:lpstr>Quantum circuit</vt:lpstr>
      <vt:lpstr>Data model</vt:lpstr>
      <vt:lpstr>Error mitigation</vt:lpstr>
      <vt:lpstr>2 sites Hubbard HW run results</vt:lpstr>
      <vt:lpstr>2 sites Hubbard – Noise models</vt:lpstr>
      <vt:lpstr>Two sites Hubbard Model  Ground State</vt:lpstr>
      <vt:lpstr>Ground State calculation with VQE</vt:lpstr>
      <vt:lpstr>2 sites Hubbard HW run: outcomes</vt:lpstr>
      <vt:lpstr>PowerPoint Presentation</vt:lpstr>
      <vt:lpstr>Backup</vt:lpstr>
      <vt:lpstr>Spin hamiltonian to quantum circuit</vt:lpstr>
      <vt:lpstr>Optimizations required       Results</vt:lpstr>
      <vt:lpstr>2° order Suzuki-Trotter decomposition</vt:lpstr>
      <vt:lpstr>Fermionic exact vs spin exact</vt:lpstr>
      <vt:lpstr>Spin exact vs trotter</vt:lpstr>
      <vt:lpstr>Spin exact vs trotter vs quantum simulated</vt:lpstr>
      <vt:lpstr>Used qubit vs processor topology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Weber</dc:creator>
  <cp:lastModifiedBy>LUCA Crippa</cp:lastModifiedBy>
  <cp:revision>1062</cp:revision>
  <cp:lastPrinted>2017-10-24T19:02:10Z</cp:lastPrinted>
  <dcterms:created xsi:type="dcterms:W3CDTF">2017-10-15T17:28:19Z</dcterms:created>
  <dcterms:modified xsi:type="dcterms:W3CDTF">2020-04-23T08:27:35Z</dcterms:modified>
</cp:coreProperties>
</file>